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7"/>
  </p:notesMasterIdLst>
  <p:sldIdLst>
    <p:sldId id="289" r:id="rId5"/>
    <p:sldId id="290" r:id="rId6"/>
  </p:sldIdLst>
  <p:sldSz cx="3568700" cy="7562850"/>
  <p:notesSz cx="35687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FAE309-9D1C-190D-7137-212CE9A62A0D}" name="Nordlander, Marlene" initials="MN" userId="S::MarleneN@oriflame.com::3f17e3db-c61c-4d59-a0e4-c9af46bd61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00"/>
    <a:srgbClr val="2F8156"/>
    <a:srgbClr val="FFA600"/>
    <a:srgbClr val="FCD770"/>
    <a:srgbClr val="A399CE"/>
    <a:srgbClr val="A98399"/>
    <a:srgbClr val="489683"/>
    <a:srgbClr val="65AC80"/>
    <a:srgbClr val="73B28B"/>
    <a:srgbClr val="76A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704" y="-30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5462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020888" y="0"/>
            <a:ext cx="15462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8F049-B59E-4025-9BE7-EBBE1C8A0C9C}" type="datetimeFigureOut">
              <a:rPr lang="pt-PT" smtClean="0"/>
              <a:t>12/05/2026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946150"/>
            <a:ext cx="12033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57188" y="3640138"/>
            <a:ext cx="2854325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15462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020888" y="7183438"/>
            <a:ext cx="15462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7FB40-CC71-4439-9FC5-9F7DCCC1114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541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FB40-CC71-4439-9FC5-9F7DCCC1114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894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7652" y="2344483"/>
            <a:ext cx="3033395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5305" y="4235196"/>
            <a:ext cx="249809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8435" y="1739455"/>
            <a:ext cx="1552384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837880" y="1739455"/>
            <a:ext cx="1552384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3564254" cy="288290"/>
          </a:xfrm>
          <a:custGeom>
            <a:avLst/>
            <a:gdLst/>
            <a:ahLst/>
            <a:cxnLst/>
            <a:rect l="l" t="t" r="r" b="b"/>
            <a:pathLst>
              <a:path w="3564254" h="288290">
                <a:moveTo>
                  <a:pt x="3564001" y="0"/>
                </a:moveTo>
                <a:lnTo>
                  <a:pt x="0" y="0"/>
                </a:lnTo>
                <a:lnTo>
                  <a:pt x="0" y="287997"/>
                </a:lnTo>
                <a:lnTo>
                  <a:pt x="3564001" y="287997"/>
                </a:lnTo>
                <a:lnTo>
                  <a:pt x="3564001" y="0"/>
                </a:lnTo>
                <a:close/>
              </a:path>
            </a:pathLst>
          </a:custGeom>
          <a:solidFill>
            <a:srgbClr val="AA9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435" y="302514"/>
            <a:ext cx="321183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435" y="1739455"/>
            <a:ext cx="321183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13358" y="7033450"/>
            <a:ext cx="114198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78435" y="7033450"/>
            <a:ext cx="820801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69464" y="7033450"/>
            <a:ext cx="820801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73C9-70A9-F2C0-3736-99CA2EC19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17">
            <a:extLst>
              <a:ext uri="{FF2B5EF4-FFF2-40B4-BE49-F238E27FC236}">
                <a16:creationId xmlns:a16="http://schemas.microsoft.com/office/drawing/2014/main" id="{449A88B3-EF44-1359-A4AA-7FB410DD6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27632" r="7" b="7228"/>
          <a:stretch>
            <a:fillRect/>
          </a:stretch>
        </p:blipFill>
        <p:spPr>
          <a:xfrm>
            <a:off x="1791041" y="4499427"/>
            <a:ext cx="1491957" cy="1491957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17A4F4C8-B6E6-B38E-8878-C08B76EB56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1835" y="531482"/>
            <a:ext cx="179817" cy="221284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DCEF4316-A69C-37D0-8E9C-957D46671A7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45601" y="531482"/>
            <a:ext cx="179830" cy="221297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14559639-6C07-F804-931A-2D1FA22E9616}"/>
              </a:ext>
            </a:extLst>
          </p:cNvPr>
          <p:cNvSpPr/>
          <p:nvPr/>
        </p:nvSpPr>
        <p:spPr>
          <a:xfrm>
            <a:off x="1075118" y="536600"/>
            <a:ext cx="111125" cy="210820"/>
          </a:xfrm>
          <a:custGeom>
            <a:avLst/>
            <a:gdLst/>
            <a:ahLst/>
            <a:cxnLst/>
            <a:rect l="l" t="t" r="r" b="b"/>
            <a:pathLst>
              <a:path w="111125" h="210820">
                <a:moveTo>
                  <a:pt x="110985" y="0"/>
                </a:moveTo>
                <a:lnTo>
                  <a:pt x="0" y="0"/>
                </a:lnTo>
                <a:lnTo>
                  <a:pt x="0" y="25400"/>
                </a:lnTo>
                <a:lnTo>
                  <a:pt x="0" y="92710"/>
                </a:lnTo>
                <a:lnTo>
                  <a:pt x="0" y="119380"/>
                </a:lnTo>
                <a:lnTo>
                  <a:pt x="0" y="185420"/>
                </a:lnTo>
                <a:lnTo>
                  <a:pt x="0" y="210820"/>
                </a:lnTo>
                <a:lnTo>
                  <a:pt x="110985" y="210820"/>
                </a:lnTo>
                <a:lnTo>
                  <a:pt x="110985" y="185420"/>
                </a:lnTo>
                <a:lnTo>
                  <a:pt x="29654" y="185420"/>
                </a:lnTo>
                <a:lnTo>
                  <a:pt x="29654" y="119380"/>
                </a:lnTo>
                <a:lnTo>
                  <a:pt x="102260" y="119380"/>
                </a:lnTo>
                <a:lnTo>
                  <a:pt x="102260" y="92710"/>
                </a:lnTo>
                <a:lnTo>
                  <a:pt x="29654" y="92710"/>
                </a:lnTo>
                <a:lnTo>
                  <a:pt x="29654" y="25400"/>
                </a:lnTo>
                <a:lnTo>
                  <a:pt x="110985" y="25400"/>
                </a:lnTo>
                <a:lnTo>
                  <a:pt x="110985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Oriflame Sans 2.0" panose="020B0502020204020303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0761B4C-CE86-3E70-BD1F-0AF5362B3C61}"/>
              </a:ext>
            </a:extLst>
          </p:cNvPr>
          <p:cNvSpPr/>
          <p:nvPr/>
        </p:nvSpPr>
        <p:spPr>
          <a:xfrm>
            <a:off x="1253579" y="536396"/>
            <a:ext cx="97155" cy="212090"/>
          </a:xfrm>
          <a:custGeom>
            <a:avLst/>
            <a:gdLst/>
            <a:ahLst/>
            <a:cxnLst/>
            <a:rect l="l" t="t" r="r" b="b"/>
            <a:pathLst>
              <a:path w="97155" h="212090">
                <a:moveTo>
                  <a:pt x="97053" y="185420"/>
                </a:moveTo>
                <a:lnTo>
                  <a:pt x="29654" y="185420"/>
                </a:lnTo>
                <a:lnTo>
                  <a:pt x="29654" y="0"/>
                </a:lnTo>
                <a:lnTo>
                  <a:pt x="0" y="0"/>
                </a:lnTo>
                <a:lnTo>
                  <a:pt x="0" y="185420"/>
                </a:lnTo>
                <a:lnTo>
                  <a:pt x="0" y="212090"/>
                </a:lnTo>
                <a:lnTo>
                  <a:pt x="97053" y="212090"/>
                </a:lnTo>
                <a:lnTo>
                  <a:pt x="97053" y="18542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Oriflame Sans 2.0" panose="020B0502020204020303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045A3D2-E2FC-938D-6D41-28A48CC47EB8}"/>
              </a:ext>
            </a:extLst>
          </p:cNvPr>
          <p:cNvSpPr/>
          <p:nvPr/>
        </p:nvSpPr>
        <p:spPr>
          <a:xfrm>
            <a:off x="1398257" y="536396"/>
            <a:ext cx="97155" cy="212090"/>
          </a:xfrm>
          <a:custGeom>
            <a:avLst/>
            <a:gdLst/>
            <a:ahLst/>
            <a:cxnLst/>
            <a:rect l="l" t="t" r="r" b="b"/>
            <a:pathLst>
              <a:path w="97155" h="212090">
                <a:moveTo>
                  <a:pt x="97040" y="185420"/>
                </a:moveTo>
                <a:lnTo>
                  <a:pt x="29654" y="185420"/>
                </a:lnTo>
                <a:lnTo>
                  <a:pt x="29654" y="0"/>
                </a:lnTo>
                <a:lnTo>
                  <a:pt x="0" y="0"/>
                </a:lnTo>
                <a:lnTo>
                  <a:pt x="0" y="185420"/>
                </a:lnTo>
                <a:lnTo>
                  <a:pt x="0" y="212090"/>
                </a:lnTo>
                <a:lnTo>
                  <a:pt x="97040" y="212090"/>
                </a:lnTo>
                <a:lnTo>
                  <a:pt x="97040" y="18542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Oriflame Sans 2.0" panose="020B0502020204020303" pitchFamily="34" charset="0"/>
            </a:endParaRP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id="{443860C0-2592-6AEE-EBB2-B44AFB0C28B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85709" y="536401"/>
            <a:ext cx="125374" cy="211467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B6E642A2-5B90-4253-F95A-2DE707D89CD5}"/>
              </a:ext>
            </a:extLst>
          </p:cNvPr>
          <p:cNvSpPr/>
          <p:nvPr/>
        </p:nvSpPr>
        <p:spPr>
          <a:xfrm>
            <a:off x="2362127" y="655158"/>
            <a:ext cx="28575" cy="92710"/>
          </a:xfrm>
          <a:custGeom>
            <a:avLst/>
            <a:gdLst/>
            <a:ahLst/>
            <a:cxnLst/>
            <a:rect l="l" t="t" r="r" b="b"/>
            <a:pathLst>
              <a:path w="28575" h="92709">
                <a:moveTo>
                  <a:pt x="0" y="92709"/>
                </a:moveTo>
                <a:lnTo>
                  <a:pt x="28448" y="92709"/>
                </a:lnTo>
                <a:lnTo>
                  <a:pt x="28448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Oriflame Sans 2.0" panose="020B0502020204020303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B3603EB-36BC-E301-21F4-AB01861BA946}"/>
              </a:ext>
            </a:extLst>
          </p:cNvPr>
          <p:cNvSpPr/>
          <p:nvPr/>
        </p:nvSpPr>
        <p:spPr>
          <a:xfrm>
            <a:off x="2362123" y="535787"/>
            <a:ext cx="149225" cy="212090"/>
          </a:xfrm>
          <a:custGeom>
            <a:avLst/>
            <a:gdLst/>
            <a:ahLst/>
            <a:cxnLst/>
            <a:rect l="l" t="t" r="r" b="b"/>
            <a:pathLst>
              <a:path w="149225" h="212090">
                <a:moveTo>
                  <a:pt x="149098" y="0"/>
                </a:moveTo>
                <a:lnTo>
                  <a:pt x="120662" y="0"/>
                </a:lnTo>
                <a:lnTo>
                  <a:pt x="120662" y="93980"/>
                </a:lnTo>
                <a:lnTo>
                  <a:pt x="28448" y="93980"/>
                </a:lnTo>
                <a:lnTo>
                  <a:pt x="28448" y="0"/>
                </a:lnTo>
                <a:lnTo>
                  <a:pt x="0" y="0"/>
                </a:lnTo>
                <a:lnTo>
                  <a:pt x="0" y="93980"/>
                </a:lnTo>
                <a:lnTo>
                  <a:pt x="0" y="119380"/>
                </a:lnTo>
                <a:lnTo>
                  <a:pt x="120662" y="119380"/>
                </a:lnTo>
                <a:lnTo>
                  <a:pt x="120662" y="212090"/>
                </a:lnTo>
                <a:lnTo>
                  <a:pt x="149098" y="212090"/>
                </a:lnTo>
                <a:lnTo>
                  <a:pt x="149098" y="119380"/>
                </a:lnTo>
                <a:lnTo>
                  <a:pt x="149098" y="93980"/>
                </a:lnTo>
                <a:lnTo>
                  <a:pt x="149098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Oriflame Sans 2.0" panose="020B0502020204020303" pitchFamily="34" charset="0"/>
            </a:endParaRPr>
          </a:p>
        </p:txBody>
      </p:sp>
      <p:pic>
        <p:nvPicPr>
          <p:cNvPr id="11" name="object 11">
            <a:extLst>
              <a:ext uri="{FF2B5EF4-FFF2-40B4-BE49-F238E27FC236}">
                <a16:creationId xmlns:a16="http://schemas.microsoft.com/office/drawing/2014/main" id="{CAFE96B6-0F47-16AA-1984-39DC058DEB0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59720" y="536395"/>
            <a:ext cx="155917" cy="211467"/>
          </a:xfrm>
          <a:prstGeom prst="rect">
            <a:avLst/>
          </a:prstGeom>
        </p:spPr>
      </p:pic>
      <p:pic>
        <p:nvPicPr>
          <p:cNvPr id="12" name="object 12">
            <a:extLst>
              <a:ext uri="{FF2B5EF4-FFF2-40B4-BE49-F238E27FC236}">
                <a16:creationId xmlns:a16="http://schemas.microsoft.com/office/drawing/2014/main" id="{E4D1F1CE-4D23-B8DD-8AB6-945E31EFEDF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9567" y="533351"/>
            <a:ext cx="134010" cy="217563"/>
          </a:xfrm>
          <a:prstGeom prst="rect">
            <a:avLst/>
          </a:prstGeom>
        </p:spPr>
      </p:pic>
      <p:sp>
        <p:nvSpPr>
          <p:cNvPr id="13" name="object 13">
            <a:extLst>
              <a:ext uri="{FF2B5EF4-FFF2-40B4-BE49-F238E27FC236}">
                <a16:creationId xmlns:a16="http://schemas.microsoft.com/office/drawing/2014/main" id="{C6AA17E3-B853-B156-DBEC-691038D153BA}"/>
              </a:ext>
            </a:extLst>
          </p:cNvPr>
          <p:cNvSpPr/>
          <p:nvPr/>
        </p:nvSpPr>
        <p:spPr>
          <a:xfrm>
            <a:off x="759617" y="533077"/>
            <a:ext cx="276860" cy="216535"/>
          </a:xfrm>
          <a:custGeom>
            <a:avLst/>
            <a:gdLst/>
            <a:ahLst/>
            <a:cxnLst/>
            <a:rect l="l" t="t" r="r" b="b"/>
            <a:pathLst>
              <a:path w="276859" h="216534">
                <a:moveTo>
                  <a:pt x="141731" y="0"/>
                </a:moveTo>
                <a:lnTo>
                  <a:pt x="134683" y="0"/>
                </a:lnTo>
                <a:lnTo>
                  <a:pt x="73863" y="154089"/>
                </a:lnTo>
                <a:lnTo>
                  <a:pt x="26733" y="3263"/>
                </a:lnTo>
                <a:lnTo>
                  <a:pt x="0" y="3263"/>
                </a:lnTo>
                <a:lnTo>
                  <a:pt x="69126" y="216407"/>
                </a:lnTo>
                <a:lnTo>
                  <a:pt x="76047" y="216407"/>
                </a:lnTo>
                <a:lnTo>
                  <a:pt x="138201" y="55473"/>
                </a:lnTo>
                <a:lnTo>
                  <a:pt x="200367" y="216407"/>
                </a:lnTo>
                <a:lnTo>
                  <a:pt x="207276" y="216407"/>
                </a:lnTo>
                <a:lnTo>
                  <a:pt x="276415" y="3263"/>
                </a:lnTo>
                <a:lnTo>
                  <a:pt x="249681" y="3263"/>
                </a:lnTo>
                <a:lnTo>
                  <a:pt x="202552" y="154089"/>
                </a:lnTo>
                <a:lnTo>
                  <a:pt x="141731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Oriflame Sans 2.0" panose="020B0502020204020303" pitchFamily="34" charset="0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AEC9F78-E7BD-ED08-5E5F-884FF60D8FA8}"/>
              </a:ext>
            </a:extLst>
          </p:cNvPr>
          <p:cNvSpPr/>
          <p:nvPr/>
        </p:nvSpPr>
        <p:spPr>
          <a:xfrm>
            <a:off x="2715234" y="697559"/>
            <a:ext cx="89535" cy="52069"/>
          </a:xfrm>
          <a:custGeom>
            <a:avLst/>
            <a:gdLst/>
            <a:ahLst/>
            <a:cxnLst/>
            <a:rect l="l" t="t" r="r" b="b"/>
            <a:pathLst>
              <a:path w="89535" h="52070">
                <a:moveTo>
                  <a:pt x="29921" y="1054"/>
                </a:moveTo>
                <a:lnTo>
                  <a:pt x="0" y="1054"/>
                </a:lnTo>
                <a:lnTo>
                  <a:pt x="0" y="8318"/>
                </a:lnTo>
                <a:lnTo>
                  <a:pt x="10871" y="8318"/>
                </a:lnTo>
                <a:lnTo>
                  <a:pt x="10871" y="50507"/>
                </a:lnTo>
                <a:lnTo>
                  <a:pt x="19050" y="50507"/>
                </a:lnTo>
                <a:lnTo>
                  <a:pt x="19050" y="8318"/>
                </a:lnTo>
                <a:lnTo>
                  <a:pt x="29921" y="8318"/>
                </a:lnTo>
                <a:lnTo>
                  <a:pt x="29921" y="1054"/>
                </a:lnTo>
                <a:close/>
              </a:path>
              <a:path w="89535" h="52070">
                <a:moveTo>
                  <a:pt x="89141" y="50507"/>
                </a:moveTo>
                <a:lnTo>
                  <a:pt x="79057" y="0"/>
                </a:lnTo>
                <a:lnTo>
                  <a:pt x="78257" y="0"/>
                </a:lnTo>
                <a:lnTo>
                  <a:pt x="62103" y="34480"/>
                </a:lnTo>
                <a:lnTo>
                  <a:pt x="61976" y="34480"/>
                </a:lnTo>
                <a:lnTo>
                  <a:pt x="45885" y="0"/>
                </a:lnTo>
                <a:lnTo>
                  <a:pt x="45097" y="0"/>
                </a:lnTo>
                <a:lnTo>
                  <a:pt x="35064" y="50507"/>
                </a:lnTo>
                <a:lnTo>
                  <a:pt x="43192" y="50507"/>
                </a:lnTo>
                <a:lnTo>
                  <a:pt x="48323" y="22352"/>
                </a:lnTo>
                <a:lnTo>
                  <a:pt x="48463" y="22352"/>
                </a:lnTo>
                <a:lnTo>
                  <a:pt x="61506" y="51562"/>
                </a:lnTo>
                <a:lnTo>
                  <a:pt x="62560" y="51562"/>
                </a:lnTo>
                <a:lnTo>
                  <a:pt x="75819" y="22352"/>
                </a:lnTo>
                <a:lnTo>
                  <a:pt x="75958" y="22352"/>
                </a:lnTo>
                <a:lnTo>
                  <a:pt x="81026" y="50507"/>
                </a:lnTo>
                <a:lnTo>
                  <a:pt x="89141" y="50507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>
              <a:latin typeface="Oriflame Sans 2.0" panose="020B0502020204020303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0D56C73-A842-7CEE-598E-3D12FBAA4C26}"/>
              </a:ext>
            </a:extLst>
          </p:cNvPr>
          <p:cNvSpPr/>
          <p:nvPr/>
        </p:nvSpPr>
        <p:spPr>
          <a:xfrm>
            <a:off x="1236505" y="7132340"/>
            <a:ext cx="1091565" cy="205104"/>
          </a:xfrm>
          <a:custGeom>
            <a:avLst/>
            <a:gdLst/>
            <a:ahLst/>
            <a:cxnLst/>
            <a:rect l="l" t="t" r="r" b="b"/>
            <a:pathLst>
              <a:path w="1091564" h="205104">
                <a:moveTo>
                  <a:pt x="55118" y="0"/>
                </a:moveTo>
                <a:lnTo>
                  <a:pt x="15828" y="22247"/>
                </a:lnTo>
                <a:lnTo>
                  <a:pt x="0" y="65163"/>
                </a:lnTo>
                <a:lnTo>
                  <a:pt x="5191" y="90881"/>
                </a:lnTo>
                <a:lnTo>
                  <a:pt x="19350" y="111885"/>
                </a:lnTo>
                <a:lnTo>
                  <a:pt x="40349" y="126048"/>
                </a:lnTo>
                <a:lnTo>
                  <a:pt x="66065" y="131241"/>
                </a:lnTo>
                <a:lnTo>
                  <a:pt x="91788" y="126048"/>
                </a:lnTo>
                <a:lnTo>
                  <a:pt x="110020" y="113753"/>
                </a:lnTo>
                <a:lnTo>
                  <a:pt x="66065" y="113753"/>
                </a:lnTo>
                <a:lnTo>
                  <a:pt x="47462" y="110140"/>
                </a:lnTo>
                <a:lnTo>
                  <a:pt x="31524" y="99618"/>
                </a:lnTo>
                <a:lnTo>
                  <a:pt x="20391" y="82667"/>
                </a:lnTo>
                <a:lnTo>
                  <a:pt x="16205" y="59766"/>
                </a:lnTo>
                <a:lnTo>
                  <a:pt x="18872" y="40512"/>
                </a:lnTo>
                <a:lnTo>
                  <a:pt x="26568" y="23607"/>
                </a:lnTo>
                <a:lnTo>
                  <a:pt x="38836" y="9958"/>
                </a:lnTo>
                <a:lnTo>
                  <a:pt x="55219" y="469"/>
                </a:lnTo>
                <a:lnTo>
                  <a:pt x="55118" y="0"/>
                </a:lnTo>
                <a:close/>
              </a:path>
              <a:path w="1091564" h="205104">
                <a:moveTo>
                  <a:pt x="110321" y="22961"/>
                </a:moveTo>
                <a:lnTo>
                  <a:pt x="72707" y="22961"/>
                </a:lnTo>
                <a:lnTo>
                  <a:pt x="89270" y="26315"/>
                </a:lnTo>
                <a:lnTo>
                  <a:pt x="102579" y="35426"/>
                </a:lnTo>
                <a:lnTo>
                  <a:pt x="111437" y="48850"/>
                </a:lnTo>
                <a:lnTo>
                  <a:pt x="114655" y="65163"/>
                </a:lnTo>
                <a:lnTo>
                  <a:pt x="110837" y="84076"/>
                </a:lnTo>
                <a:lnTo>
                  <a:pt x="106249" y="90881"/>
                </a:lnTo>
                <a:lnTo>
                  <a:pt x="100280" y="99618"/>
                </a:lnTo>
                <a:lnTo>
                  <a:pt x="84978" y="109935"/>
                </a:lnTo>
                <a:lnTo>
                  <a:pt x="66065" y="113753"/>
                </a:lnTo>
                <a:lnTo>
                  <a:pt x="110020" y="113753"/>
                </a:lnTo>
                <a:lnTo>
                  <a:pt x="112791" y="111885"/>
                </a:lnTo>
                <a:lnTo>
                  <a:pt x="126951" y="90881"/>
                </a:lnTo>
                <a:lnTo>
                  <a:pt x="132143" y="65163"/>
                </a:lnTo>
                <a:lnTo>
                  <a:pt x="127095" y="41986"/>
                </a:lnTo>
                <a:lnTo>
                  <a:pt x="114336" y="25346"/>
                </a:lnTo>
                <a:lnTo>
                  <a:pt x="110321" y="22961"/>
                </a:lnTo>
                <a:close/>
              </a:path>
              <a:path w="1091564" h="205104">
                <a:moveTo>
                  <a:pt x="79984" y="11950"/>
                </a:moveTo>
                <a:lnTo>
                  <a:pt x="59108" y="12510"/>
                </a:lnTo>
                <a:lnTo>
                  <a:pt x="47134" y="16425"/>
                </a:lnTo>
                <a:lnTo>
                  <a:pt x="39549" y="27054"/>
                </a:lnTo>
                <a:lnTo>
                  <a:pt x="31838" y="47751"/>
                </a:lnTo>
                <a:lnTo>
                  <a:pt x="32270" y="47891"/>
                </a:lnTo>
                <a:lnTo>
                  <a:pt x="34727" y="43996"/>
                </a:lnTo>
                <a:lnTo>
                  <a:pt x="42192" y="35426"/>
                </a:lnTo>
                <a:lnTo>
                  <a:pt x="54805" y="26856"/>
                </a:lnTo>
                <a:lnTo>
                  <a:pt x="72707" y="22961"/>
                </a:lnTo>
                <a:lnTo>
                  <a:pt x="110321" y="22961"/>
                </a:lnTo>
                <a:lnTo>
                  <a:pt x="97440" y="15311"/>
                </a:lnTo>
                <a:lnTo>
                  <a:pt x="79984" y="11950"/>
                </a:lnTo>
                <a:close/>
              </a:path>
              <a:path w="1091564" h="205104">
                <a:moveTo>
                  <a:pt x="736346" y="13804"/>
                </a:moveTo>
                <a:lnTo>
                  <a:pt x="721664" y="13804"/>
                </a:lnTo>
                <a:lnTo>
                  <a:pt x="669340" y="129374"/>
                </a:lnTo>
                <a:lnTo>
                  <a:pt x="687590" y="129374"/>
                </a:lnTo>
                <a:lnTo>
                  <a:pt x="700620" y="99644"/>
                </a:lnTo>
                <a:lnTo>
                  <a:pt x="775200" y="99644"/>
                </a:lnTo>
                <a:lnTo>
                  <a:pt x="768313" y="84429"/>
                </a:lnTo>
                <a:lnTo>
                  <a:pt x="707288" y="84429"/>
                </a:lnTo>
                <a:lnTo>
                  <a:pt x="728840" y="35255"/>
                </a:lnTo>
                <a:lnTo>
                  <a:pt x="746055" y="35255"/>
                </a:lnTo>
                <a:lnTo>
                  <a:pt x="736346" y="13804"/>
                </a:lnTo>
                <a:close/>
              </a:path>
              <a:path w="1091564" h="205104">
                <a:moveTo>
                  <a:pt x="775200" y="99644"/>
                </a:moveTo>
                <a:lnTo>
                  <a:pt x="756843" y="99644"/>
                </a:lnTo>
                <a:lnTo>
                  <a:pt x="769772" y="129374"/>
                </a:lnTo>
                <a:lnTo>
                  <a:pt x="788657" y="129374"/>
                </a:lnTo>
                <a:lnTo>
                  <a:pt x="775200" y="99644"/>
                </a:lnTo>
                <a:close/>
              </a:path>
              <a:path w="1091564" h="205104">
                <a:moveTo>
                  <a:pt x="746055" y="35255"/>
                </a:moveTo>
                <a:lnTo>
                  <a:pt x="728840" y="35255"/>
                </a:lnTo>
                <a:lnTo>
                  <a:pt x="750227" y="84429"/>
                </a:lnTo>
                <a:lnTo>
                  <a:pt x="768313" y="84429"/>
                </a:lnTo>
                <a:lnTo>
                  <a:pt x="746055" y="35255"/>
                </a:lnTo>
                <a:close/>
              </a:path>
              <a:path w="1091564" h="205104">
                <a:moveTo>
                  <a:pt x="760526" y="170853"/>
                </a:moveTo>
                <a:lnTo>
                  <a:pt x="757021" y="170853"/>
                </a:lnTo>
                <a:lnTo>
                  <a:pt x="757021" y="204076"/>
                </a:lnTo>
                <a:lnTo>
                  <a:pt x="760679" y="204076"/>
                </a:lnTo>
                <a:lnTo>
                  <a:pt x="760679" y="176834"/>
                </a:lnTo>
                <a:lnTo>
                  <a:pt x="765227" y="176834"/>
                </a:lnTo>
                <a:lnTo>
                  <a:pt x="760526" y="170853"/>
                </a:lnTo>
                <a:close/>
              </a:path>
              <a:path w="1091564" h="205104">
                <a:moveTo>
                  <a:pt x="765227" y="176834"/>
                </a:moveTo>
                <a:lnTo>
                  <a:pt x="760679" y="176834"/>
                </a:lnTo>
                <a:lnTo>
                  <a:pt x="782116" y="204076"/>
                </a:lnTo>
                <a:lnTo>
                  <a:pt x="785114" y="204076"/>
                </a:lnTo>
                <a:lnTo>
                  <a:pt x="785114" y="197484"/>
                </a:lnTo>
                <a:lnTo>
                  <a:pt x="781456" y="197484"/>
                </a:lnTo>
                <a:lnTo>
                  <a:pt x="765227" y="176834"/>
                </a:lnTo>
                <a:close/>
              </a:path>
              <a:path w="1091564" h="205104">
                <a:moveTo>
                  <a:pt x="785114" y="170853"/>
                </a:moveTo>
                <a:lnTo>
                  <a:pt x="781456" y="170853"/>
                </a:lnTo>
                <a:lnTo>
                  <a:pt x="781456" y="197484"/>
                </a:lnTo>
                <a:lnTo>
                  <a:pt x="785114" y="197484"/>
                </a:lnTo>
                <a:lnTo>
                  <a:pt x="785114" y="170853"/>
                </a:lnTo>
                <a:close/>
              </a:path>
              <a:path w="1091564" h="205104">
                <a:moveTo>
                  <a:pt x="695413" y="170853"/>
                </a:moveTo>
                <a:lnTo>
                  <a:pt x="671398" y="170853"/>
                </a:lnTo>
                <a:lnTo>
                  <a:pt x="671398" y="204076"/>
                </a:lnTo>
                <a:lnTo>
                  <a:pt x="695655" y="204076"/>
                </a:lnTo>
                <a:lnTo>
                  <a:pt x="695655" y="200659"/>
                </a:lnTo>
                <a:lnTo>
                  <a:pt x="675144" y="200659"/>
                </a:lnTo>
                <a:lnTo>
                  <a:pt x="675144" y="189039"/>
                </a:lnTo>
                <a:lnTo>
                  <a:pt x="693280" y="189039"/>
                </a:lnTo>
                <a:lnTo>
                  <a:pt x="693280" y="185623"/>
                </a:lnTo>
                <a:lnTo>
                  <a:pt x="675144" y="185623"/>
                </a:lnTo>
                <a:lnTo>
                  <a:pt x="675144" y="174269"/>
                </a:lnTo>
                <a:lnTo>
                  <a:pt x="695413" y="174269"/>
                </a:lnTo>
                <a:lnTo>
                  <a:pt x="695413" y="170853"/>
                </a:lnTo>
                <a:close/>
              </a:path>
              <a:path w="1091564" h="205104">
                <a:moveTo>
                  <a:pt x="606526" y="170853"/>
                </a:moveTo>
                <a:lnTo>
                  <a:pt x="584555" y="170853"/>
                </a:lnTo>
                <a:lnTo>
                  <a:pt x="584555" y="204076"/>
                </a:lnTo>
                <a:lnTo>
                  <a:pt x="606526" y="204076"/>
                </a:lnTo>
                <a:lnTo>
                  <a:pt x="609969" y="200609"/>
                </a:lnTo>
                <a:lnTo>
                  <a:pt x="588302" y="200609"/>
                </a:lnTo>
                <a:lnTo>
                  <a:pt x="588302" y="174320"/>
                </a:lnTo>
                <a:lnTo>
                  <a:pt x="610012" y="174320"/>
                </a:lnTo>
                <a:lnTo>
                  <a:pt x="606526" y="170853"/>
                </a:lnTo>
                <a:close/>
              </a:path>
              <a:path w="1091564" h="205104">
                <a:moveTo>
                  <a:pt x="610012" y="174320"/>
                </a:moveTo>
                <a:lnTo>
                  <a:pt x="604481" y="174320"/>
                </a:lnTo>
                <a:lnTo>
                  <a:pt x="609854" y="180111"/>
                </a:lnTo>
                <a:lnTo>
                  <a:pt x="609854" y="194919"/>
                </a:lnTo>
                <a:lnTo>
                  <a:pt x="604481" y="200609"/>
                </a:lnTo>
                <a:lnTo>
                  <a:pt x="609969" y="200609"/>
                </a:lnTo>
                <a:lnTo>
                  <a:pt x="613740" y="196811"/>
                </a:lnTo>
                <a:lnTo>
                  <a:pt x="613740" y="178028"/>
                </a:lnTo>
                <a:lnTo>
                  <a:pt x="610012" y="174320"/>
                </a:lnTo>
                <a:close/>
              </a:path>
              <a:path w="1091564" h="205104">
                <a:moveTo>
                  <a:pt x="525716" y="170853"/>
                </a:moveTo>
                <a:lnTo>
                  <a:pt x="501700" y="170853"/>
                </a:lnTo>
                <a:lnTo>
                  <a:pt x="501700" y="204076"/>
                </a:lnTo>
                <a:lnTo>
                  <a:pt x="525957" y="204076"/>
                </a:lnTo>
                <a:lnTo>
                  <a:pt x="525957" y="200659"/>
                </a:lnTo>
                <a:lnTo>
                  <a:pt x="505447" y="200659"/>
                </a:lnTo>
                <a:lnTo>
                  <a:pt x="505447" y="189039"/>
                </a:lnTo>
                <a:lnTo>
                  <a:pt x="523582" y="189039"/>
                </a:lnTo>
                <a:lnTo>
                  <a:pt x="523582" y="185623"/>
                </a:lnTo>
                <a:lnTo>
                  <a:pt x="505447" y="185623"/>
                </a:lnTo>
                <a:lnTo>
                  <a:pt x="505447" y="174269"/>
                </a:lnTo>
                <a:lnTo>
                  <a:pt x="525716" y="174269"/>
                </a:lnTo>
                <a:lnTo>
                  <a:pt x="525716" y="170853"/>
                </a:lnTo>
                <a:close/>
              </a:path>
              <a:path w="1091564" h="205104">
                <a:moveTo>
                  <a:pt x="407174" y="171043"/>
                </a:moveTo>
                <a:lnTo>
                  <a:pt x="403085" y="171043"/>
                </a:lnTo>
                <a:lnTo>
                  <a:pt x="414947" y="204495"/>
                </a:lnTo>
                <a:lnTo>
                  <a:pt x="418084" y="204495"/>
                </a:lnTo>
                <a:lnTo>
                  <a:pt x="420051" y="198704"/>
                </a:lnTo>
                <a:lnTo>
                  <a:pt x="416661" y="198704"/>
                </a:lnTo>
                <a:lnTo>
                  <a:pt x="407174" y="171043"/>
                </a:lnTo>
                <a:close/>
              </a:path>
              <a:path w="1091564" h="205104">
                <a:moveTo>
                  <a:pt x="431019" y="177545"/>
                </a:moveTo>
                <a:lnTo>
                  <a:pt x="427240" y="177545"/>
                </a:lnTo>
                <a:lnTo>
                  <a:pt x="436359" y="204495"/>
                </a:lnTo>
                <a:lnTo>
                  <a:pt x="439534" y="204495"/>
                </a:lnTo>
                <a:lnTo>
                  <a:pt x="441587" y="198704"/>
                </a:lnTo>
                <a:lnTo>
                  <a:pt x="437972" y="198704"/>
                </a:lnTo>
                <a:lnTo>
                  <a:pt x="431019" y="177545"/>
                </a:lnTo>
                <a:close/>
              </a:path>
              <a:path w="1091564" h="205104">
                <a:moveTo>
                  <a:pt x="428882" y="171043"/>
                </a:moveTo>
                <a:lnTo>
                  <a:pt x="425738" y="171043"/>
                </a:lnTo>
                <a:lnTo>
                  <a:pt x="416661" y="198704"/>
                </a:lnTo>
                <a:lnTo>
                  <a:pt x="420051" y="198704"/>
                </a:lnTo>
                <a:lnTo>
                  <a:pt x="427240" y="177545"/>
                </a:lnTo>
                <a:lnTo>
                  <a:pt x="431019" y="177545"/>
                </a:lnTo>
                <a:lnTo>
                  <a:pt x="428882" y="171043"/>
                </a:lnTo>
                <a:close/>
              </a:path>
              <a:path w="1091564" h="205104">
                <a:moveTo>
                  <a:pt x="451396" y="171043"/>
                </a:moveTo>
                <a:lnTo>
                  <a:pt x="447459" y="171043"/>
                </a:lnTo>
                <a:lnTo>
                  <a:pt x="437972" y="198704"/>
                </a:lnTo>
                <a:lnTo>
                  <a:pt x="441587" y="198704"/>
                </a:lnTo>
                <a:lnTo>
                  <a:pt x="451396" y="171043"/>
                </a:lnTo>
                <a:close/>
              </a:path>
              <a:path w="1091564" h="205104">
                <a:moveTo>
                  <a:pt x="333679" y="196672"/>
                </a:moveTo>
                <a:lnTo>
                  <a:pt x="331355" y="199415"/>
                </a:lnTo>
                <a:lnTo>
                  <a:pt x="335356" y="202971"/>
                </a:lnTo>
                <a:lnTo>
                  <a:pt x="339661" y="204736"/>
                </a:lnTo>
                <a:lnTo>
                  <a:pt x="351536" y="204736"/>
                </a:lnTo>
                <a:lnTo>
                  <a:pt x="355849" y="201371"/>
                </a:lnTo>
                <a:lnTo>
                  <a:pt x="340474" y="201371"/>
                </a:lnTo>
                <a:lnTo>
                  <a:pt x="337146" y="199809"/>
                </a:lnTo>
                <a:lnTo>
                  <a:pt x="333679" y="196672"/>
                </a:lnTo>
                <a:close/>
              </a:path>
              <a:path w="1091564" h="205104">
                <a:moveTo>
                  <a:pt x="348449" y="170573"/>
                </a:moveTo>
                <a:lnTo>
                  <a:pt x="337299" y="170573"/>
                </a:lnTo>
                <a:lnTo>
                  <a:pt x="332689" y="174358"/>
                </a:lnTo>
                <a:lnTo>
                  <a:pt x="332689" y="185178"/>
                </a:lnTo>
                <a:lnTo>
                  <a:pt x="336207" y="187655"/>
                </a:lnTo>
                <a:lnTo>
                  <a:pt x="350824" y="190779"/>
                </a:lnTo>
                <a:lnTo>
                  <a:pt x="352475" y="192531"/>
                </a:lnTo>
                <a:lnTo>
                  <a:pt x="352475" y="199034"/>
                </a:lnTo>
                <a:lnTo>
                  <a:pt x="349529" y="201371"/>
                </a:lnTo>
                <a:lnTo>
                  <a:pt x="355849" y="201371"/>
                </a:lnTo>
                <a:lnTo>
                  <a:pt x="356273" y="201040"/>
                </a:lnTo>
                <a:lnTo>
                  <a:pt x="356273" y="190169"/>
                </a:lnTo>
                <a:lnTo>
                  <a:pt x="352869" y="187464"/>
                </a:lnTo>
                <a:lnTo>
                  <a:pt x="338150" y="184289"/>
                </a:lnTo>
                <a:lnTo>
                  <a:pt x="336435" y="182524"/>
                </a:lnTo>
                <a:lnTo>
                  <a:pt x="336435" y="176314"/>
                </a:lnTo>
                <a:lnTo>
                  <a:pt x="339191" y="173939"/>
                </a:lnTo>
                <a:lnTo>
                  <a:pt x="354384" y="173939"/>
                </a:lnTo>
                <a:lnTo>
                  <a:pt x="351904" y="171945"/>
                </a:lnTo>
                <a:lnTo>
                  <a:pt x="348449" y="170573"/>
                </a:lnTo>
                <a:close/>
              </a:path>
              <a:path w="1091564" h="205104">
                <a:moveTo>
                  <a:pt x="354384" y="173939"/>
                </a:moveTo>
                <a:lnTo>
                  <a:pt x="346925" y="173939"/>
                </a:lnTo>
                <a:lnTo>
                  <a:pt x="350012" y="175031"/>
                </a:lnTo>
                <a:lnTo>
                  <a:pt x="353098" y="177545"/>
                </a:lnTo>
                <a:lnTo>
                  <a:pt x="355269" y="174650"/>
                </a:lnTo>
                <a:lnTo>
                  <a:pt x="354384" y="173939"/>
                </a:lnTo>
                <a:close/>
              </a:path>
              <a:path w="1091564" h="205104">
                <a:moveTo>
                  <a:pt x="272034" y="185940"/>
                </a:moveTo>
                <a:lnTo>
                  <a:pt x="11455" y="185940"/>
                </a:lnTo>
                <a:lnTo>
                  <a:pt x="11455" y="188340"/>
                </a:lnTo>
                <a:lnTo>
                  <a:pt x="272034" y="188340"/>
                </a:lnTo>
                <a:lnTo>
                  <a:pt x="272034" y="185940"/>
                </a:lnTo>
                <a:close/>
              </a:path>
              <a:path w="1091564" h="205104">
                <a:moveTo>
                  <a:pt x="1090917" y="185940"/>
                </a:moveTo>
                <a:lnTo>
                  <a:pt x="848715" y="185940"/>
                </a:lnTo>
                <a:lnTo>
                  <a:pt x="848715" y="188340"/>
                </a:lnTo>
                <a:lnTo>
                  <a:pt x="1090917" y="188340"/>
                </a:lnTo>
                <a:lnTo>
                  <a:pt x="1090917" y="185940"/>
                </a:lnTo>
                <a:close/>
              </a:path>
              <a:path w="1091564" h="205104">
                <a:moveTo>
                  <a:pt x="233362" y="14452"/>
                </a:moveTo>
                <a:lnTo>
                  <a:pt x="183667" y="14452"/>
                </a:lnTo>
                <a:lnTo>
                  <a:pt x="183667" y="129273"/>
                </a:lnTo>
                <a:lnTo>
                  <a:pt x="200799" y="129273"/>
                </a:lnTo>
                <a:lnTo>
                  <a:pt x="200799" y="86486"/>
                </a:lnTo>
                <a:lnTo>
                  <a:pt x="249652" y="86486"/>
                </a:lnTo>
                <a:lnTo>
                  <a:pt x="247370" y="83451"/>
                </a:lnTo>
                <a:lnTo>
                  <a:pt x="259228" y="78664"/>
                </a:lnTo>
                <a:lnTo>
                  <a:pt x="268218" y="71224"/>
                </a:lnTo>
                <a:lnTo>
                  <a:pt x="268590" y="70599"/>
                </a:lnTo>
                <a:lnTo>
                  <a:pt x="200799" y="70599"/>
                </a:lnTo>
                <a:lnTo>
                  <a:pt x="200799" y="30657"/>
                </a:lnTo>
                <a:lnTo>
                  <a:pt x="269318" y="30657"/>
                </a:lnTo>
                <a:lnTo>
                  <a:pt x="264198" y="24042"/>
                </a:lnTo>
                <a:lnTo>
                  <a:pt x="250799" y="16947"/>
                </a:lnTo>
                <a:lnTo>
                  <a:pt x="233362" y="14452"/>
                </a:lnTo>
                <a:close/>
              </a:path>
              <a:path w="1091564" h="205104">
                <a:moveTo>
                  <a:pt x="249652" y="86486"/>
                </a:moveTo>
                <a:lnTo>
                  <a:pt x="228732" y="86486"/>
                </a:lnTo>
                <a:lnTo>
                  <a:pt x="260047" y="129273"/>
                </a:lnTo>
                <a:lnTo>
                  <a:pt x="281813" y="129273"/>
                </a:lnTo>
                <a:lnTo>
                  <a:pt x="249652" y="86486"/>
                </a:lnTo>
                <a:close/>
              </a:path>
              <a:path w="1091564" h="205104">
                <a:moveTo>
                  <a:pt x="269318" y="30657"/>
                </a:moveTo>
                <a:lnTo>
                  <a:pt x="232422" y="30657"/>
                </a:lnTo>
                <a:lnTo>
                  <a:pt x="243364" y="31962"/>
                </a:lnTo>
                <a:lnTo>
                  <a:pt x="251463" y="35761"/>
                </a:lnTo>
                <a:lnTo>
                  <a:pt x="256489" y="41882"/>
                </a:lnTo>
                <a:lnTo>
                  <a:pt x="258118" y="49682"/>
                </a:lnTo>
                <a:lnTo>
                  <a:pt x="258216" y="50152"/>
                </a:lnTo>
                <a:lnTo>
                  <a:pt x="256378" y="58587"/>
                </a:lnTo>
                <a:lnTo>
                  <a:pt x="251152" y="65033"/>
                </a:lnTo>
                <a:lnTo>
                  <a:pt x="242968" y="69151"/>
                </a:lnTo>
                <a:lnTo>
                  <a:pt x="232257" y="70599"/>
                </a:lnTo>
                <a:lnTo>
                  <a:pt x="268590" y="70599"/>
                </a:lnTo>
                <a:lnTo>
                  <a:pt x="273868" y="61456"/>
                </a:lnTo>
                <a:lnTo>
                  <a:pt x="275753" y="50152"/>
                </a:lnTo>
                <a:lnTo>
                  <a:pt x="275831" y="49682"/>
                </a:lnTo>
                <a:lnTo>
                  <a:pt x="272796" y="35149"/>
                </a:lnTo>
                <a:lnTo>
                  <a:pt x="269318" y="30657"/>
                </a:lnTo>
                <a:close/>
              </a:path>
              <a:path w="1091564" h="205104">
                <a:moveTo>
                  <a:pt x="1090218" y="14592"/>
                </a:moveTo>
                <a:lnTo>
                  <a:pt x="1005903" y="14592"/>
                </a:lnTo>
                <a:lnTo>
                  <a:pt x="1005903" y="129374"/>
                </a:lnTo>
                <a:lnTo>
                  <a:pt x="1091006" y="129374"/>
                </a:lnTo>
                <a:lnTo>
                  <a:pt x="1091006" y="113322"/>
                </a:lnTo>
                <a:lnTo>
                  <a:pt x="1023048" y="113322"/>
                </a:lnTo>
                <a:lnTo>
                  <a:pt x="1023048" y="79527"/>
                </a:lnTo>
                <a:lnTo>
                  <a:pt x="1083144" y="79527"/>
                </a:lnTo>
                <a:lnTo>
                  <a:pt x="1083144" y="63487"/>
                </a:lnTo>
                <a:lnTo>
                  <a:pt x="1023048" y="63487"/>
                </a:lnTo>
                <a:lnTo>
                  <a:pt x="1023048" y="30632"/>
                </a:lnTo>
                <a:lnTo>
                  <a:pt x="1090218" y="30632"/>
                </a:lnTo>
                <a:lnTo>
                  <a:pt x="1090218" y="14592"/>
                </a:lnTo>
                <a:close/>
              </a:path>
              <a:path w="1091564" h="205104">
                <a:moveTo>
                  <a:pt x="848918" y="14592"/>
                </a:moveTo>
                <a:lnTo>
                  <a:pt x="832726" y="14592"/>
                </a:lnTo>
                <a:lnTo>
                  <a:pt x="832726" y="129374"/>
                </a:lnTo>
                <a:lnTo>
                  <a:pt x="849553" y="129374"/>
                </a:lnTo>
                <a:lnTo>
                  <a:pt x="849553" y="44513"/>
                </a:lnTo>
                <a:lnTo>
                  <a:pt x="868909" y="44513"/>
                </a:lnTo>
                <a:lnTo>
                  <a:pt x="848918" y="14592"/>
                </a:lnTo>
                <a:close/>
              </a:path>
              <a:path w="1091564" h="205104">
                <a:moveTo>
                  <a:pt x="942822" y="44373"/>
                </a:moveTo>
                <a:lnTo>
                  <a:pt x="925677" y="44373"/>
                </a:lnTo>
                <a:lnTo>
                  <a:pt x="925677" y="129374"/>
                </a:lnTo>
                <a:lnTo>
                  <a:pt x="942822" y="129374"/>
                </a:lnTo>
                <a:lnTo>
                  <a:pt x="942822" y="44373"/>
                </a:lnTo>
                <a:close/>
              </a:path>
              <a:path w="1091564" h="205104">
                <a:moveTo>
                  <a:pt x="868909" y="44513"/>
                </a:moveTo>
                <a:lnTo>
                  <a:pt x="849553" y="44513"/>
                </a:lnTo>
                <a:lnTo>
                  <a:pt x="887615" y="101498"/>
                </a:lnTo>
                <a:lnTo>
                  <a:pt x="906765" y="72758"/>
                </a:lnTo>
                <a:lnTo>
                  <a:pt x="887780" y="72758"/>
                </a:lnTo>
                <a:lnTo>
                  <a:pt x="868909" y="44513"/>
                </a:lnTo>
                <a:close/>
              </a:path>
              <a:path w="1091564" h="205104">
                <a:moveTo>
                  <a:pt x="942822" y="14592"/>
                </a:moveTo>
                <a:lnTo>
                  <a:pt x="926630" y="14592"/>
                </a:lnTo>
                <a:lnTo>
                  <a:pt x="887780" y="72758"/>
                </a:lnTo>
                <a:lnTo>
                  <a:pt x="906765" y="72758"/>
                </a:lnTo>
                <a:lnTo>
                  <a:pt x="925584" y="44513"/>
                </a:lnTo>
                <a:lnTo>
                  <a:pt x="925677" y="44373"/>
                </a:lnTo>
                <a:lnTo>
                  <a:pt x="942822" y="44373"/>
                </a:lnTo>
                <a:lnTo>
                  <a:pt x="942822" y="14592"/>
                </a:lnTo>
                <a:close/>
              </a:path>
              <a:path w="1091564" h="205104">
                <a:moveTo>
                  <a:pt x="573481" y="14592"/>
                </a:moveTo>
                <a:lnTo>
                  <a:pt x="556323" y="14592"/>
                </a:lnTo>
                <a:lnTo>
                  <a:pt x="556323" y="129374"/>
                </a:lnTo>
                <a:lnTo>
                  <a:pt x="635444" y="129374"/>
                </a:lnTo>
                <a:lnTo>
                  <a:pt x="635444" y="113169"/>
                </a:lnTo>
                <a:lnTo>
                  <a:pt x="573481" y="113169"/>
                </a:lnTo>
                <a:lnTo>
                  <a:pt x="573481" y="14592"/>
                </a:lnTo>
                <a:close/>
              </a:path>
              <a:path w="1091564" h="205104">
                <a:moveTo>
                  <a:pt x="502208" y="14592"/>
                </a:moveTo>
                <a:lnTo>
                  <a:pt x="418376" y="14592"/>
                </a:lnTo>
                <a:lnTo>
                  <a:pt x="418376" y="129374"/>
                </a:lnTo>
                <a:lnTo>
                  <a:pt x="435521" y="129374"/>
                </a:lnTo>
                <a:lnTo>
                  <a:pt x="435521" y="81406"/>
                </a:lnTo>
                <a:lnTo>
                  <a:pt x="495134" y="81406"/>
                </a:lnTo>
                <a:lnTo>
                  <a:pt x="495134" y="65379"/>
                </a:lnTo>
                <a:lnTo>
                  <a:pt x="435521" y="65379"/>
                </a:lnTo>
                <a:lnTo>
                  <a:pt x="435521" y="30784"/>
                </a:lnTo>
                <a:lnTo>
                  <a:pt x="502208" y="30784"/>
                </a:lnTo>
                <a:lnTo>
                  <a:pt x="502208" y="14592"/>
                </a:lnTo>
                <a:close/>
              </a:path>
              <a:path w="1091564" h="205104">
                <a:moveTo>
                  <a:pt x="352640" y="14592"/>
                </a:moveTo>
                <a:lnTo>
                  <a:pt x="335495" y="14592"/>
                </a:lnTo>
                <a:lnTo>
                  <a:pt x="335495" y="129374"/>
                </a:lnTo>
                <a:lnTo>
                  <a:pt x="352640" y="129374"/>
                </a:lnTo>
                <a:lnTo>
                  <a:pt x="352640" y="14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Oriflame Sans 2.0" panose="020B0502020204020303" pitchFamily="34" charset="0"/>
            </a:endParaRPr>
          </a:p>
        </p:txBody>
      </p:sp>
      <p:pic>
        <p:nvPicPr>
          <p:cNvPr id="17" name="object 17">
            <a:extLst>
              <a:ext uri="{FF2B5EF4-FFF2-40B4-BE49-F238E27FC236}">
                <a16:creationId xmlns:a16="http://schemas.microsoft.com/office/drawing/2014/main" id="{E200F3E0-FEDF-E512-705A-36A06D1137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t="19921" r="6258" b="19348"/>
          <a:stretch>
            <a:fillRect/>
          </a:stretch>
        </p:blipFill>
        <p:spPr>
          <a:xfrm>
            <a:off x="299084" y="4499428"/>
            <a:ext cx="1491957" cy="1491957"/>
          </a:xfrm>
          <a:prstGeom prst="rect">
            <a:avLst/>
          </a:prstGeom>
        </p:spPr>
      </p:pic>
      <p:sp>
        <p:nvSpPr>
          <p:cNvPr id="19" name="object 19">
            <a:extLst>
              <a:ext uri="{FF2B5EF4-FFF2-40B4-BE49-F238E27FC236}">
                <a16:creationId xmlns:a16="http://schemas.microsoft.com/office/drawing/2014/main" id="{2F6669A0-08C9-B9AF-0365-D0E6C9089E1A}"/>
              </a:ext>
            </a:extLst>
          </p:cNvPr>
          <p:cNvSpPr txBox="1"/>
          <p:nvPr/>
        </p:nvSpPr>
        <p:spPr>
          <a:xfrm>
            <a:off x="278899" y="1002676"/>
            <a:ext cx="299740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GB" sz="1500" b="1" dirty="0">
                <a:solidFill>
                  <a:srgbClr val="636466"/>
                </a:solidFill>
                <a:latin typeface="Oriflame Sans Cond 2.0"/>
                <a:cs typeface="Oriflame Sans Cond 2.0"/>
              </a:rPr>
              <a:t>GLUCO SHAPE</a:t>
            </a:r>
            <a:endParaRPr sz="1275" baseline="32679" dirty="0">
              <a:latin typeface="Oriflame Sans Cond 2.0"/>
              <a:cs typeface="Oriflame Sans Cond 2.0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A6567BE-DB48-EC55-2A7B-C7A4E317D23C}"/>
              </a:ext>
            </a:extLst>
          </p:cNvPr>
          <p:cNvSpPr txBox="1"/>
          <p:nvPr/>
        </p:nvSpPr>
        <p:spPr>
          <a:xfrm>
            <a:off x="299084" y="5991383"/>
            <a:ext cx="2970530" cy="91050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259715" indent="-635">
              <a:spcBef>
                <a:spcPts val="220"/>
              </a:spcBef>
              <a:buAutoNum type="arabicPeriod"/>
              <a:tabLst>
                <a:tab pos="72390" algn="l"/>
              </a:tabLst>
            </a:pPr>
            <a:r>
              <a:rPr sz="600" i="1" spc="-10" dirty="0">
                <a:solidFill>
                  <a:srgbClr val="8E9193"/>
                </a:solidFill>
                <a:latin typeface="Oriflame Sans 2.0" panose="020B0502020204020303" pitchFamily="34" charset="0"/>
                <a:cs typeface="Oriflame Sans 2.0"/>
              </a:rPr>
              <a:t>	</a:t>
            </a:r>
            <a:r>
              <a:rPr lang="en-GB" sz="600" i="1" spc="-10" dirty="0">
                <a:solidFill>
                  <a:srgbClr val="8E9193"/>
                </a:solidFill>
                <a:latin typeface="Oriflame Sans 2.0" panose="020B0502020204020303" pitchFamily="34" charset="0"/>
                <a:cs typeface="Oriflame Sans 2.0"/>
              </a:rPr>
              <a:t>Guo L, Yokoyama W, Chen M, et al. Konjac glucomannan molecular and rheological properties that delay gastric emptying and improve the regulation of appetite. Food </a:t>
            </a:r>
            <a:r>
              <a:rPr lang="en-GB" sz="600" i="1" spc="-10" dirty="0" err="1">
                <a:solidFill>
                  <a:srgbClr val="8E9193"/>
                </a:solidFill>
                <a:latin typeface="Oriflame Sans 2.0" panose="020B0502020204020303" pitchFamily="34" charset="0"/>
                <a:cs typeface="Oriflame Sans 2.0"/>
              </a:rPr>
              <a:t>Hydrocoll</a:t>
            </a:r>
            <a:r>
              <a:rPr lang="en-GB" sz="600" i="1" spc="-10" dirty="0">
                <a:solidFill>
                  <a:srgbClr val="8E9193"/>
                </a:solidFill>
                <a:latin typeface="Oriflame Sans 2.0" panose="020B0502020204020303" pitchFamily="34" charset="0"/>
                <a:cs typeface="Oriflame Sans 2.0"/>
              </a:rPr>
              <a:t>. 2021;120:106894. </a:t>
            </a:r>
            <a:r>
              <a:rPr lang="en-GB" sz="600" i="1" spc="-10" dirty="0" err="1">
                <a:solidFill>
                  <a:srgbClr val="8E9193"/>
                </a:solidFill>
                <a:latin typeface="Oriflame Sans 2.0" panose="020B0502020204020303" pitchFamily="34" charset="0"/>
                <a:cs typeface="Oriflame Sans 2.0"/>
              </a:rPr>
              <a:t>doi</a:t>
            </a:r>
            <a:r>
              <a:rPr lang="en-GB" sz="600" i="1" spc="-10" dirty="0">
                <a:solidFill>
                  <a:srgbClr val="8E9193"/>
                </a:solidFill>
                <a:latin typeface="Oriflame Sans 2.0" panose="020B0502020204020303" pitchFamily="34" charset="0"/>
                <a:cs typeface="Oriflame Sans 2.0"/>
              </a:rPr>
              <a:t>: 10.1016/j. foodhyd.2021.106894.</a:t>
            </a:r>
          </a:p>
          <a:p>
            <a:pPr marL="12700" marR="259715" indent="-635">
              <a:spcBef>
                <a:spcPts val="220"/>
              </a:spcBef>
              <a:buAutoNum type="arabicPeriod"/>
              <a:tabLst>
                <a:tab pos="72390" algn="l"/>
              </a:tabLst>
            </a:pPr>
            <a:r>
              <a:rPr lang="en-GB" sz="600" i="1" spc="-10" dirty="0">
                <a:solidFill>
                  <a:srgbClr val="8E9193"/>
                </a:solidFill>
                <a:latin typeface="Oriflame Sans 2.0" panose="020B0502020204020303" pitchFamily="34" charset="0"/>
                <a:cs typeface="Oriflame Sans 2.0"/>
              </a:rPr>
              <a:t>Dubey P, Thakur V, Chattopadhyay M. Role of Minerals and Trace Elements in Diabetes and Insulin Resistance. Nutrients. 2020 Jun 23;12(6):1864. </a:t>
            </a:r>
            <a:r>
              <a:rPr lang="en-GB" sz="600" i="1" spc="-10" dirty="0" err="1">
                <a:solidFill>
                  <a:srgbClr val="8E9193"/>
                </a:solidFill>
                <a:latin typeface="Oriflame Sans 2.0" panose="020B0502020204020303" pitchFamily="34" charset="0"/>
                <a:cs typeface="Oriflame Sans 2.0"/>
              </a:rPr>
              <a:t>doi</a:t>
            </a:r>
            <a:r>
              <a:rPr lang="en-GB" sz="600" i="1" spc="-10" dirty="0">
                <a:solidFill>
                  <a:srgbClr val="8E9193"/>
                </a:solidFill>
                <a:latin typeface="Oriflame Sans 2.0" panose="020B0502020204020303" pitchFamily="34" charset="0"/>
                <a:cs typeface="Oriflame Sans 2.0"/>
              </a:rPr>
              <a:t>: 10.3390/nu12061864.</a:t>
            </a:r>
          </a:p>
          <a:p>
            <a:pPr marL="12700" marR="259715" indent="-635">
              <a:spcBef>
                <a:spcPts val="220"/>
              </a:spcBef>
              <a:buAutoNum type="arabicPeriod"/>
              <a:tabLst>
                <a:tab pos="72390" algn="l"/>
              </a:tabLst>
            </a:pPr>
            <a:r>
              <a:rPr lang="en-GB" sz="600" i="1" spc="-10" dirty="0">
                <a:solidFill>
                  <a:srgbClr val="8E9193"/>
                </a:solidFill>
                <a:latin typeface="Oriflame Sans 2.0" panose="020B0502020204020303" pitchFamily="34" charset="0"/>
                <a:cs typeface="Oriflame Sans 2.0"/>
              </a:rPr>
              <a:t>Silva ML, Rita K, Bernardo MA, et al. Adansonia digitata L. (Baobab) Bioactive Compounds, Biological Activities, and the Potential Effect on Glycemia: A Narrative Review. Nutrients. 2023 May 1;15(9):2170. </a:t>
            </a:r>
            <a:r>
              <a:rPr lang="en-GB" sz="600" i="1" spc="-10" dirty="0" err="1">
                <a:solidFill>
                  <a:srgbClr val="8E9193"/>
                </a:solidFill>
                <a:latin typeface="Oriflame Sans 2.0" panose="020B0502020204020303" pitchFamily="34" charset="0"/>
                <a:cs typeface="Oriflame Sans 2.0"/>
              </a:rPr>
              <a:t>doi</a:t>
            </a:r>
            <a:r>
              <a:rPr lang="en-GB" sz="600" i="1" spc="-10" dirty="0">
                <a:solidFill>
                  <a:srgbClr val="8E9193"/>
                </a:solidFill>
                <a:latin typeface="Oriflame Sans 2.0" panose="020B0502020204020303" pitchFamily="34" charset="0"/>
                <a:cs typeface="Oriflame Sans 2.0"/>
              </a:rPr>
              <a:t>: 10.3390/nu15092170.</a:t>
            </a: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3F064733-50B9-A708-8207-BEB53AFEDCC6}"/>
              </a:ext>
            </a:extLst>
          </p:cNvPr>
          <p:cNvSpPr txBox="1"/>
          <p:nvPr/>
        </p:nvSpPr>
        <p:spPr>
          <a:xfrm>
            <a:off x="299084" y="1970452"/>
            <a:ext cx="2988310" cy="2778005"/>
          </a:xfrm>
          <a:prstGeom prst="rect">
            <a:avLst/>
          </a:prstGeom>
          <a:solidFill>
            <a:srgbClr val="E9E6E3"/>
          </a:solidFill>
        </p:spPr>
        <p:txBody>
          <a:bodyPr vert="horz" wrap="square" lIns="0" tIns="107950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lang="en-GB" sz="1000" b="1" spc="-10" dirty="0">
                <a:solidFill>
                  <a:srgbClr val="636466"/>
                </a:solidFill>
                <a:latin typeface="Oriflame Sans Cond 2.0"/>
                <a:cs typeface="Oriflame Sans Cond 2.0"/>
              </a:rPr>
              <a:t>O QUE FAZ</a:t>
            </a:r>
            <a:r>
              <a:rPr lang="en-GB" sz="1000" b="1" spc="-25" dirty="0">
                <a:solidFill>
                  <a:srgbClr val="636466"/>
                </a:solidFill>
                <a:latin typeface="Oriflame Sans Cond 2.0"/>
                <a:cs typeface="Oriflame Sans Cond 2.0"/>
              </a:rPr>
              <a:t>?</a:t>
            </a:r>
            <a:endParaRPr lang="en-GB" sz="1000" dirty="0">
              <a:latin typeface="Oriflame Sans Cond 2.0"/>
              <a:cs typeface="Oriflame Sans Cond 2.0"/>
            </a:endParaRPr>
          </a:p>
          <a:p>
            <a:pPr marL="85725" marR="133985">
              <a:lnSpc>
                <a:spcPct val="102899"/>
              </a:lnSpc>
              <a:spcBef>
                <a:spcPts val="254"/>
              </a:spcBef>
            </a:pPr>
            <a:r>
              <a:rPr lang="pt-PT" sz="850" spc="-25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Ajuda a promover a sensação de saciedade, o equilíbrio dos níveis de açúcar no sangue e um metabolismo normal</a:t>
            </a:r>
            <a:r>
              <a:rPr lang="en-GB" sz="850" spc="-1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.</a:t>
            </a:r>
            <a:endParaRPr lang="en-GB" sz="850" dirty="0">
              <a:latin typeface="Oriflame Sans 2.0" panose="020B0502020204020303" pitchFamily="34" charset="0"/>
              <a:cs typeface="Oriflame Sans 2.0"/>
            </a:endParaRPr>
          </a:p>
          <a:p>
            <a:pPr marL="179388" marR="166370" indent="-93663">
              <a:lnSpc>
                <a:spcPct val="102899"/>
              </a:lnSpc>
              <a:spcBef>
                <a:spcPts val="720"/>
              </a:spcBef>
              <a:buChar char="•"/>
            </a:pPr>
            <a:r>
              <a:rPr lang="en-GB" sz="850" b="1" spc="-1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Glucomanano</a:t>
            </a:r>
            <a:r>
              <a:rPr lang="en-GB" sz="850" b="1" spc="-1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</a:t>
            </a:r>
            <a:r>
              <a:rPr lang="en-GB" sz="85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–</a:t>
            </a:r>
            <a:r>
              <a:rPr lang="en-GB" sz="850" spc="-4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</a:t>
            </a:r>
            <a:r>
              <a:rPr lang="pt-PT" sz="850" spc="-4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Fibra solúvel natural que expande no estômago, promovendo uma sensação de saciedade como parte de uma dieta com controlo calórico</a:t>
            </a:r>
            <a:r>
              <a:rPr lang="en-GB" sz="850" spc="-2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.</a:t>
            </a:r>
            <a:r>
              <a:rPr lang="en-GB" sz="850" spc="-15" baseline="33333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1</a:t>
            </a:r>
            <a:endParaRPr lang="en-GB" sz="850" baseline="33333" dirty="0">
              <a:latin typeface="Oriflame Sans 2.0" panose="020B0502020204020303" pitchFamily="34" charset="0"/>
              <a:cs typeface="Oriflame Sans 2.0"/>
            </a:endParaRPr>
          </a:p>
          <a:p>
            <a:pPr marL="179388" marR="57150" indent="-93663" algn="l">
              <a:lnSpc>
                <a:spcPct val="100000"/>
              </a:lnSpc>
              <a:spcBef>
                <a:spcPts val="1080"/>
              </a:spcBef>
              <a:buFont typeface="Oriflame Sans 2.0"/>
              <a:buChar char="•"/>
            </a:pPr>
            <a:r>
              <a:rPr lang="en-GB" sz="850" b="1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Crómio</a:t>
            </a:r>
            <a:r>
              <a:rPr lang="en-GB" sz="850" b="1" spc="-4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</a:t>
            </a:r>
            <a:r>
              <a:rPr lang="en-GB" sz="85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–</a:t>
            </a:r>
            <a:r>
              <a:rPr lang="en-GB" sz="850" spc="-35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</a:t>
            </a:r>
            <a:r>
              <a:rPr lang="pt-PT" sz="850" spc="-25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Oligoelemento essencial que ajuda o organismo a metabolizar nutrientes e desempenha um papel fundamental no equilíbrio nutricional geral</a:t>
            </a:r>
            <a:r>
              <a:rPr lang="en-GB" sz="850" spc="-35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.</a:t>
            </a:r>
            <a:r>
              <a:rPr lang="en-GB" sz="850" spc="-75" baseline="33333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2</a:t>
            </a:r>
            <a:endParaRPr lang="en-GB" sz="850" baseline="33333" dirty="0">
              <a:latin typeface="Oriflame Sans 2.0" panose="020B0502020204020303" pitchFamily="34" charset="0"/>
              <a:cs typeface="Oriflame Sans 2.0"/>
            </a:endParaRPr>
          </a:p>
          <a:p>
            <a:pPr marL="179388" marR="57150" indent="-93663" algn="l">
              <a:lnSpc>
                <a:spcPct val="100000"/>
              </a:lnSpc>
              <a:spcBef>
                <a:spcPts val="1080"/>
              </a:spcBef>
              <a:buFont typeface="Oriflame Sans 2.0"/>
              <a:buChar char="•"/>
            </a:pPr>
            <a:r>
              <a:rPr lang="en-GB" sz="850" b="1" spc="-30" dirty="0">
                <a:solidFill>
                  <a:srgbClr val="666666"/>
                </a:solidFill>
                <a:latin typeface="Oriflame Sans 2.0" panose="020B0502020204020303" pitchFamily="34" charset="0"/>
              </a:rPr>
              <a:t>Baobab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</a:rPr>
              <a:t> </a:t>
            </a:r>
            <a:r>
              <a:rPr lang="en-GB" sz="85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–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</a:rPr>
              <a:t> </a:t>
            </a:r>
            <a:r>
              <a:rPr lang="pt-PT" sz="850" spc="-30" dirty="0">
                <a:solidFill>
                  <a:srgbClr val="666666"/>
                </a:solidFill>
                <a:latin typeface="Oriflame Sans 2.0" panose="020B0502020204020303" pitchFamily="34" charset="0"/>
              </a:rPr>
              <a:t>Fruto do embondeiro, rico em nutrientes e fibra, conhecido pelos seus </a:t>
            </a:r>
            <a:r>
              <a:rPr lang="pt-PT" sz="850" spc="-30" dirty="0" err="1">
                <a:solidFill>
                  <a:srgbClr val="666666"/>
                </a:solidFill>
                <a:latin typeface="Oriflame Sans 2.0" panose="020B0502020204020303" pitchFamily="34" charset="0"/>
              </a:rPr>
              <a:t>fitonutrientes</a:t>
            </a:r>
            <a:r>
              <a:rPr lang="pt-PT" sz="850" spc="-30" dirty="0">
                <a:solidFill>
                  <a:srgbClr val="666666"/>
                </a:solidFill>
                <a:latin typeface="Oriflame Sans 2.0" panose="020B0502020204020303" pitchFamily="34" charset="0"/>
              </a:rPr>
              <a:t> benéficos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</a:rPr>
              <a:t>.</a:t>
            </a:r>
            <a:r>
              <a:rPr lang="en-GB" sz="850" spc="-15" baseline="33333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3</a:t>
            </a:r>
            <a:endParaRPr lang="en-GB" sz="850" baseline="33333" dirty="0">
              <a:latin typeface="Oriflame Sans 2.0" panose="020B0502020204020303" pitchFamily="34" charset="0"/>
              <a:cs typeface="Oriflame Sans 2.0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lang="en-GB" sz="1000" dirty="0">
              <a:latin typeface="Oriflame Sans Cond 2.0"/>
              <a:cs typeface="Oriflame Sans 2.0"/>
            </a:endParaRPr>
          </a:p>
          <a:p>
            <a:pPr marL="85725">
              <a:lnSpc>
                <a:spcPct val="100000"/>
              </a:lnSpc>
            </a:pPr>
            <a:r>
              <a:rPr lang="en-GB" sz="1000" b="1" dirty="0">
                <a:solidFill>
                  <a:srgbClr val="636466"/>
                </a:solidFill>
                <a:latin typeface="Oriflame Sans Cond 2.0"/>
                <a:cs typeface="Oriflame Sans Cond 2.0"/>
              </a:rPr>
              <a:t>COMO USAR</a:t>
            </a:r>
            <a:r>
              <a:rPr lang="en-GB" sz="1000" b="1" spc="-25" dirty="0">
                <a:solidFill>
                  <a:srgbClr val="636466"/>
                </a:solidFill>
                <a:latin typeface="Oriflame Sans Cond 2.0"/>
                <a:cs typeface="Oriflame Sans Cond 2.0"/>
              </a:rPr>
              <a:t>?</a:t>
            </a:r>
            <a:endParaRPr lang="en-GB" sz="1000" dirty="0">
              <a:latin typeface="Oriflame Sans Cond 2.0"/>
              <a:cs typeface="Oriflame Sans Cond 2.0"/>
            </a:endParaRPr>
          </a:p>
          <a:p>
            <a:pPr marL="179388" indent="-93663">
              <a:lnSpc>
                <a:spcPct val="100000"/>
              </a:lnSpc>
              <a:spcBef>
                <a:spcPts val="300"/>
              </a:spcBef>
              <a:buChar char="•"/>
              <a:tabLst>
                <a:tab pos="179388" algn="l"/>
              </a:tabLst>
            </a:pP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Misturar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uma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saqueta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(5 g) com 200 ml de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água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3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vezes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por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dia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, 30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minutos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antes das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principais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refeições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.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Depois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de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misturado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,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consumir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 </a:t>
            </a:r>
            <a:r>
              <a:rPr lang="en-GB" sz="850" spc="-30" dirty="0" err="1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imediatamente</a:t>
            </a:r>
            <a:r>
              <a:rPr lang="en-GB" sz="850" spc="-3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.</a:t>
            </a:r>
            <a:endParaRPr lang="en-GB" sz="850" dirty="0">
              <a:latin typeface="Oriflame Sans 2.0" panose="020B0502020204020303" pitchFamily="34" charset="0"/>
              <a:cs typeface="Oriflame Sans 2.0"/>
            </a:endParaRP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ADEACE52-0AE1-0FA0-D525-ED746C4CE9AB}"/>
              </a:ext>
            </a:extLst>
          </p:cNvPr>
          <p:cNvSpPr txBox="1"/>
          <p:nvPr/>
        </p:nvSpPr>
        <p:spPr>
          <a:xfrm>
            <a:off x="287996" y="1368351"/>
            <a:ext cx="2981617" cy="48179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570"/>
              </a:spcBef>
            </a:pPr>
            <a:r>
              <a:rPr lang="en-GB" sz="1000" b="1" spc="-10" dirty="0">
                <a:solidFill>
                  <a:srgbClr val="636466"/>
                </a:solidFill>
                <a:latin typeface="Oriflame Sans Cond 2.0"/>
                <a:cs typeface="Oriflame Sans Cond 2.0"/>
              </a:rPr>
              <a:t>O QUE É</a:t>
            </a:r>
            <a:r>
              <a:rPr lang="en-GB" sz="1000" b="1" spc="-25" dirty="0">
                <a:solidFill>
                  <a:srgbClr val="636466"/>
                </a:solidFill>
                <a:latin typeface="Oriflame Sans Cond 2.0"/>
                <a:cs typeface="Oriflame Sans Cond 2.0"/>
              </a:rPr>
              <a:t>?</a:t>
            </a:r>
            <a:endParaRPr lang="en-GB" sz="1000" dirty="0">
              <a:latin typeface="Oriflame Sans Cond 2.0"/>
              <a:cs typeface="Oriflame Sans Cond 2.0"/>
            </a:endParaRPr>
          </a:p>
          <a:p>
            <a:pPr marL="85725" marR="180975">
              <a:lnSpc>
                <a:spcPct val="102899"/>
              </a:lnSpc>
              <a:spcBef>
                <a:spcPts val="245"/>
              </a:spcBef>
            </a:pPr>
            <a:r>
              <a:rPr lang="pt-PT" sz="850" dirty="0">
                <a:solidFill>
                  <a:srgbClr val="666666"/>
                </a:solidFill>
                <a:latin typeface="Oriflame Sans 2.0" panose="020B0502020204020303" pitchFamily="34" charset="0"/>
                <a:cs typeface="Oriflame Sans 2.0"/>
              </a:rPr>
              <a:t>Suplemento alimentar diário que ajuda a atingir os objetivos de peso</a:t>
            </a:r>
            <a:endParaRPr lang="en-GB" sz="850" dirty="0">
              <a:latin typeface="Oriflame Sans 2.0" panose="020B0502020204020303" pitchFamily="34" charset="0"/>
              <a:cs typeface="Oriflame Sans 2.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99FE0E2-5DDC-FF5E-5E77-DC5F158A1AA0}"/>
              </a:ext>
            </a:extLst>
          </p:cNvPr>
          <p:cNvSpPr/>
          <p:nvPr/>
        </p:nvSpPr>
        <p:spPr>
          <a:xfrm>
            <a:off x="0" y="12"/>
            <a:ext cx="3564254" cy="288290"/>
          </a:xfrm>
          <a:custGeom>
            <a:avLst/>
            <a:gdLst/>
            <a:ahLst/>
            <a:cxnLst/>
            <a:rect l="l" t="t" r="r" b="b"/>
            <a:pathLst>
              <a:path w="3564254" h="288290">
                <a:moveTo>
                  <a:pt x="3564001" y="0"/>
                </a:moveTo>
                <a:lnTo>
                  <a:pt x="0" y="0"/>
                </a:lnTo>
                <a:lnTo>
                  <a:pt x="0" y="287997"/>
                </a:lnTo>
                <a:lnTo>
                  <a:pt x="3564001" y="287997"/>
                </a:lnTo>
                <a:lnTo>
                  <a:pt x="3564001" y="0"/>
                </a:lnTo>
                <a:close/>
              </a:path>
            </a:pathLst>
          </a:custGeom>
          <a:solidFill>
            <a:srgbClr val="0085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780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4C92D-AA11-9AD7-73BF-8D9C2A411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BDB9B2C6-4D6F-5D91-E42C-FC9151B0EA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12804"/>
          <a:stretch/>
        </p:blipFill>
        <p:spPr>
          <a:xfrm>
            <a:off x="286353" y="3321264"/>
            <a:ext cx="2988000" cy="2222854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3C27B042-8BE1-797A-2264-3203675259D5}"/>
              </a:ext>
            </a:extLst>
          </p:cNvPr>
          <p:cNvSpPr txBox="1"/>
          <p:nvPr/>
        </p:nvSpPr>
        <p:spPr>
          <a:xfrm>
            <a:off x="249884" y="286385"/>
            <a:ext cx="3134665" cy="17717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pt-PT" sz="1000" b="1" dirty="0">
                <a:solidFill>
                  <a:srgbClr val="636466"/>
                </a:solidFill>
                <a:latin typeface="Oriflame Sans Cond 2.0"/>
                <a:cs typeface="Oriflame Sans Cond 2.0"/>
              </a:rPr>
              <a:t>PORQUE NECESSITO DESTE SUPLEMENTO</a:t>
            </a:r>
            <a:r>
              <a:rPr sz="1000" b="1" spc="-25" dirty="0">
                <a:solidFill>
                  <a:srgbClr val="636466"/>
                </a:solidFill>
                <a:latin typeface="Oriflame Sans Cond 2.0"/>
                <a:cs typeface="Oriflame Sans Cond 2.0"/>
              </a:rPr>
              <a:t>?</a:t>
            </a:r>
            <a:endParaRPr sz="1000" dirty="0">
              <a:latin typeface="Oriflame Sans Cond 2.0"/>
              <a:cs typeface="Oriflame Sans Cond 2.0"/>
            </a:endParaRPr>
          </a:p>
          <a:p>
            <a:pPr marL="38100" marR="54610">
              <a:lnSpc>
                <a:spcPct val="102899"/>
              </a:lnSpc>
            </a:pPr>
            <a:r>
              <a:rPr lang="pt-PT" sz="850" spc="-10" dirty="0">
                <a:solidFill>
                  <a:srgbClr val="666666"/>
                </a:solidFill>
                <a:latin typeface="Oriflame Sans 2.0"/>
                <a:cs typeface="Oriflame Sans 2.0"/>
              </a:rPr>
              <a:t>Sentes cansaço depois de comer, voltas a ter fome demasiado depressa ou sentes que entras num ciclo de desejos e excessos alimentares? Quando os níveis de açúcar no sangue e o metabolismo não estão bem equilibrados, é fácil sentir quebras de energia, desejos intensos e dificuldade em controlar as porções, tornando mais difícil manter os objetivos de controlo de peso.</a:t>
            </a:r>
          </a:p>
          <a:p>
            <a:pPr marL="38100" marR="54610">
              <a:lnSpc>
                <a:spcPct val="102899"/>
              </a:lnSpc>
            </a:pPr>
            <a:endParaRPr lang="pt-PT" sz="300" spc="-10" dirty="0">
              <a:solidFill>
                <a:srgbClr val="666666"/>
              </a:solidFill>
              <a:latin typeface="Oriflame Sans 2.0"/>
              <a:cs typeface="Oriflame Sans 2.0"/>
            </a:endParaRPr>
          </a:p>
          <a:p>
            <a:pPr marL="38100" marR="54610">
              <a:lnSpc>
                <a:spcPct val="102899"/>
              </a:lnSpc>
            </a:pPr>
            <a:r>
              <a:rPr lang="pt-PT" sz="850" spc="-10" dirty="0" err="1">
                <a:solidFill>
                  <a:srgbClr val="666666"/>
                </a:solidFill>
                <a:latin typeface="Oriflame Sans 2.0"/>
                <a:cs typeface="Oriflame Sans 2.0"/>
              </a:rPr>
              <a:t>Gluco</a:t>
            </a:r>
            <a:r>
              <a:rPr lang="pt-PT" sz="850" spc="-10" dirty="0">
                <a:solidFill>
                  <a:srgbClr val="666666"/>
                </a:solidFill>
                <a:latin typeface="Oriflame Sans 2.0"/>
                <a:cs typeface="Oriflame Sans 2.0"/>
              </a:rPr>
              <a:t> Shape ajuda a manter o metabolismo normal, a estabilizar os níveis de açúcar no sangue e a promover a sensação de saciedade como parte de uma alimentação com controlo calórico, ajudando-te a sentir mais equilíbrio, mais controlo e mais consistência nos teus hábitos saudáveis.</a:t>
            </a:r>
          </a:p>
          <a:p>
            <a:pPr marL="38100" marR="54610">
              <a:lnSpc>
                <a:spcPct val="102899"/>
              </a:lnSpc>
            </a:pPr>
            <a:endParaRPr lang="en-GB" sz="750" baseline="33333" dirty="0">
              <a:latin typeface="Oriflame Sans 2.0"/>
              <a:cs typeface="Oriflame Sans 2.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EA0E947-FC1B-FBE0-2DE9-8F9616181281}"/>
              </a:ext>
            </a:extLst>
          </p:cNvPr>
          <p:cNvSpPr txBox="1"/>
          <p:nvPr/>
        </p:nvSpPr>
        <p:spPr>
          <a:xfrm>
            <a:off x="289304" y="5546159"/>
            <a:ext cx="2988000" cy="77232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endParaRPr sz="800" dirty="0">
              <a:latin typeface="Oriflame Sans 2.0"/>
              <a:cs typeface="Oriflame Sans 2.0"/>
            </a:endParaRPr>
          </a:p>
          <a:p>
            <a:pPr marL="12700">
              <a:lnSpc>
                <a:spcPct val="100000"/>
              </a:lnSpc>
            </a:pPr>
            <a:r>
              <a:rPr lang="pt-PT" sz="1000" b="1" dirty="0">
                <a:solidFill>
                  <a:srgbClr val="636466"/>
                </a:solidFill>
                <a:latin typeface="Oriflame Sans Cond 2.0"/>
                <a:cs typeface="Oriflame Sans Cond 2.0"/>
              </a:rPr>
              <a:t>ESTA É A ROTINA WELLOSOPHY CERTA PARA MIM?</a:t>
            </a:r>
            <a:endParaRPr sz="1000" dirty="0">
              <a:latin typeface="Oriflame Sans Cond 2.0"/>
              <a:cs typeface="Oriflame Sans Cond 2.0"/>
            </a:endParaRPr>
          </a:p>
          <a:p>
            <a:pPr marL="12700" marR="48895">
              <a:lnSpc>
                <a:spcPct val="102899"/>
              </a:lnSpc>
              <a:spcBef>
                <a:spcPts val="690"/>
              </a:spcBef>
            </a:pPr>
            <a:r>
              <a:rPr lang="pt-PT" sz="850" spc="-20" dirty="0">
                <a:solidFill>
                  <a:srgbClr val="666666"/>
                </a:solidFill>
                <a:latin typeface="Oriflame Sans 2.0"/>
                <a:cs typeface="Oriflame Sans 2.0"/>
              </a:rPr>
              <a:t>Descobre a </a:t>
            </a:r>
            <a:r>
              <a:rPr lang="pt-PT" sz="850" b="1" spc="-20" dirty="0">
                <a:solidFill>
                  <a:srgbClr val="666666"/>
                </a:solidFill>
                <a:latin typeface="Oriflame Sans 2.0"/>
                <a:cs typeface="Oriflame Sans 2.0"/>
              </a:rPr>
              <a:t>App Avaliação </a:t>
            </a:r>
            <a:r>
              <a:rPr lang="pt-PT" sz="850" b="1" spc="-20" dirty="0" err="1">
                <a:solidFill>
                  <a:srgbClr val="666666"/>
                </a:solidFill>
                <a:latin typeface="Oriflame Sans 2.0"/>
                <a:cs typeface="Oriflame Sans 2.0"/>
              </a:rPr>
              <a:t>Wellosophy</a:t>
            </a:r>
            <a:r>
              <a:rPr lang="pt-PT" sz="850" b="1" spc="-10" dirty="0">
                <a:solidFill>
                  <a:srgbClr val="666666"/>
                </a:solidFill>
                <a:latin typeface="Oriflame Sans 2.0"/>
                <a:cs typeface="Oriflame Sans 2.0"/>
              </a:rPr>
              <a:t>, </a:t>
            </a:r>
            <a:r>
              <a:rPr lang="pt-PT" sz="850" spc="-10" dirty="0">
                <a:solidFill>
                  <a:srgbClr val="666666"/>
                </a:solidFill>
                <a:latin typeface="Oriflame Sans 2.0"/>
                <a:cs typeface="Oriflame Sans 2.0"/>
              </a:rPr>
              <a:t>a nossa app de avaliação de bem-estar. Responde a algumas perguntas simples em menos de 5 minutos!</a:t>
            </a:r>
            <a:endParaRPr sz="850" dirty="0">
              <a:latin typeface="Oriflame Sans 2.0"/>
              <a:cs typeface="Oriflame Sans 2.0"/>
            </a:endParaRPr>
          </a:p>
        </p:txBody>
      </p:sp>
      <p:grpSp>
        <p:nvGrpSpPr>
          <p:cNvPr id="2" name="object 10">
            <a:extLst>
              <a:ext uri="{FF2B5EF4-FFF2-40B4-BE49-F238E27FC236}">
                <a16:creationId xmlns:a16="http://schemas.microsoft.com/office/drawing/2014/main" id="{2333B05B-F5A0-5EA4-A420-B875D185C7D1}"/>
              </a:ext>
            </a:extLst>
          </p:cNvPr>
          <p:cNvGrpSpPr/>
          <p:nvPr/>
        </p:nvGrpSpPr>
        <p:grpSpPr>
          <a:xfrm>
            <a:off x="1099525" y="7054047"/>
            <a:ext cx="529590" cy="217804"/>
            <a:chOff x="1099525" y="7054047"/>
            <a:chExt cx="529590" cy="217804"/>
          </a:xfrm>
        </p:grpSpPr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CC9384E3-02A9-EB0F-47B4-C29A9505BA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9525" y="7114949"/>
              <a:ext cx="94460" cy="83061"/>
            </a:xfrm>
            <a:prstGeom prst="rect">
              <a:avLst/>
            </a:prstGeom>
          </p:spPr>
        </p:pic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7361D3D4-D025-2C87-3DD5-7F7CF8472D0B}"/>
                </a:ext>
              </a:extLst>
            </p:cNvPr>
            <p:cNvSpPr/>
            <p:nvPr/>
          </p:nvSpPr>
          <p:spPr>
            <a:xfrm>
              <a:off x="1115706" y="7054047"/>
              <a:ext cx="513715" cy="217804"/>
            </a:xfrm>
            <a:custGeom>
              <a:avLst/>
              <a:gdLst/>
              <a:ahLst/>
              <a:cxnLst/>
              <a:rect l="l" t="t" r="r" b="b"/>
              <a:pathLst>
                <a:path w="513714" h="217804">
                  <a:moveTo>
                    <a:pt x="505317" y="0"/>
                  </a:moveTo>
                  <a:lnTo>
                    <a:pt x="500876" y="3027"/>
                  </a:lnTo>
                  <a:lnTo>
                    <a:pt x="473692" y="41626"/>
                  </a:lnTo>
                  <a:lnTo>
                    <a:pt x="442535" y="77001"/>
                  </a:lnTo>
                  <a:lnTo>
                    <a:pt x="407786" y="108833"/>
                  </a:lnTo>
                  <a:lnTo>
                    <a:pt x="369829" y="136805"/>
                  </a:lnTo>
                  <a:lnTo>
                    <a:pt x="329045" y="160596"/>
                  </a:lnTo>
                  <a:lnTo>
                    <a:pt x="276045" y="183570"/>
                  </a:lnTo>
                  <a:lnTo>
                    <a:pt x="220435" y="199191"/>
                  </a:lnTo>
                  <a:lnTo>
                    <a:pt x="177674" y="203963"/>
                  </a:lnTo>
                  <a:lnTo>
                    <a:pt x="163335" y="202785"/>
                  </a:lnTo>
                  <a:lnTo>
                    <a:pt x="123530" y="188037"/>
                  </a:lnTo>
                  <a:lnTo>
                    <a:pt x="85480" y="159018"/>
                  </a:lnTo>
                  <a:lnTo>
                    <a:pt x="48582" y="121601"/>
                  </a:lnTo>
                  <a:lnTo>
                    <a:pt x="12040" y="78465"/>
                  </a:lnTo>
                  <a:lnTo>
                    <a:pt x="7290" y="75913"/>
                  </a:lnTo>
                  <a:lnTo>
                    <a:pt x="2614" y="77659"/>
                  </a:lnTo>
                  <a:lnTo>
                    <a:pt x="0" y="82033"/>
                  </a:lnTo>
                  <a:lnTo>
                    <a:pt x="1436" y="87368"/>
                  </a:lnTo>
                  <a:lnTo>
                    <a:pt x="44790" y="138488"/>
                  </a:lnTo>
                  <a:lnTo>
                    <a:pt x="93727" y="184218"/>
                  </a:lnTo>
                  <a:lnTo>
                    <a:pt x="130476" y="207224"/>
                  </a:lnTo>
                  <a:lnTo>
                    <a:pt x="172984" y="217541"/>
                  </a:lnTo>
                  <a:lnTo>
                    <a:pt x="187722" y="217598"/>
                  </a:lnTo>
                  <a:lnTo>
                    <a:pt x="202464" y="216311"/>
                  </a:lnTo>
                  <a:lnTo>
                    <a:pt x="262048" y="203058"/>
                  </a:lnTo>
                  <a:lnTo>
                    <a:pt x="318974" y="180929"/>
                  </a:lnTo>
                  <a:lnTo>
                    <a:pt x="372795" y="151360"/>
                  </a:lnTo>
                  <a:lnTo>
                    <a:pt x="422187" y="114876"/>
                  </a:lnTo>
                  <a:lnTo>
                    <a:pt x="471242" y="66359"/>
                  </a:lnTo>
                  <a:lnTo>
                    <a:pt x="512268" y="10888"/>
                  </a:lnTo>
                  <a:lnTo>
                    <a:pt x="513142" y="5422"/>
                  </a:lnTo>
                  <a:lnTo>
                    <a:pt x="510115" y="1295"/>
                  </a:lnTo>
                  <a:lnTo>
                    <a:pt x="5053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3">
            <a:extLst>
              <a:ext uri="{FF2B5EF4-FFF2-40B4-BE49-F238E27FC236}">
                <a16:creationId xmlns:a16="http://schemas.microsoft.com/office/drawing/2014/main" id="{0A2245EB-D842-B286-DC43-56AFC26A4051}"/>
              </a:ext>
            </a:extLst>
          </p:cNvPr>
          <p:cNvSpPr txBox="1"/>
          <p:nvPr/>
        </p:nvSpPr>
        <p:spPr>
          <a:xfrm>
            <a:off x="1136318" y="6489690"/>
            <a:ext cx="871327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PT" sz="1000" b="1" dirty="0">
                <a:solidFill>
                  <a:srgbClr val="636466"/>
                </a:solidFill>
                <a:latin typeface="Oriflame Sans Cond 2.0"/>
                <a:cs typeface="Oriflame Sans Cond 2.0"/>
              </a:rPr>
              <a:t>DIGITALIZA</a:t>
            </a:r>
            <a:r>
              <a:rPr sz="1000" b="1" dirty="0">
                <a:solidFill>
                  <a:srgbClr val="636466"/>
                </a:solidFill>
                <a:latin typeface="Oriflame Sans Cond 2.0"/>
                <a:cs typeface="Oriflame Sans Cond 2.0"/>
              </a:rPr>
              <a:t>.</a:t>
            </a:r>
            <a:r>
              <a:rPr sz="1000" b="1" spc="35" dirty="0">
                <a:solidFill>
                  <a:srgbClr val="636466"/>
                </a:solidFill>
                <a:latin typeface="Oriflame Sans Cond 2.0"/>
                <a:cs typeface="Oriflame Sans Cond 2.0"/>
              </a:rPr>
              <a:t> </a:t>
            </a:r>
            <a:endParaRPr lang="en-GB" sz="1000" b="1" spc="35" dirty="0">
              <a:solidFill>
                <a:srgbClr val="636466"/>
              </a:solidFill>
              <a:latin typeface="Oriflame Sans Cond 2.0"/>
              <a:cs typeface="Oriflame Sans Cond 2.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PT" sz="1000" b="1" spc="-10" dirty="0">
                <a:solidFill>
                  <a:srgbClr val="636466"/>
                </a:solidFill>
                <a:latin typeface="Oriflame Sans Cond 2.0"/>
                <a:cs typeface="Oriflame Sans Cond 2.0"/>
              </a:rPr>
              <a:t>RESPONDE</a:t>
            </a:r>
            <a:r>
              <a:rPr sz="1000" b="1" spc="-10" dirty="0">
                <a:solidFill>
                  <a:srgbClr val="636466"/>
                </a:solidFill>
                <a:latin typeface="Oriflame Sans Cond 2.0"/>
                <a:cs typeface="Oriflame Sans Cond 2.0"/>
              </a:rPr>
              <a:t>.</a:t>
            </a:r>
            <a:r>
              <a:rPr sz="1000" b="1" spc="500" dirty="0">
                <a:solidFill>
                  <a:srgbClr val="636466"/>
                </a:solidFill>
                <a:latin typeface="Oriflame Sans Cond 2.0"/>
                <a:cs typeface="Oriflame Sans Cond 2.0"/>
              </a:rPr>
              <a:t> </a:t>
            </a:r>
            <a:r>
              <a:rPr sz="1000" b="1" spc="-10" dirty="0">
                <a:solidFill>
                  <a:srgbClr val="636466"/>
                </a:solidFill>
                <a:latin typeface="Oriflame Sans Cond 2.0"/>
                <a:cs typeface="Oriflame Sans Cond 2.0"/>
              </a:rPr>
              <a:t>PERSONALI</a:t>
            </a:r>
            <a:r>
              <a:rPr lang="pt-PT" sz="1000" b="1" spc="-10" dirty="0">
                <a:solidFill>
                  <a:srgbClr val="636466"/>
                </a:solidFill>
                <a:latin typeface="Oriflame Sans Cond 2.0"/>
                <a:cs typeface="Oriflame Sans Cond 2.0"/>
              </a:rPr>
              <a:t>ZA</a:t>
            </a:r>
            <a:r>
              <a:rPr sz="1000" b="1" spc="-10" dirty="0">
                <a:solidFill>
                  <a:srgbClr val="636466"/>
                </a:solidFill>
                <a:latin typeface="Oriflame Sans Cond 2.0"/>
                <a:cs typeface="Oriflame Sans Cond 2.0"/>
              </a:rPr>
              <a:t>!</a:t>
            </a:r>
            <a:endParaRPr sz="1000" dirty="0">
              <a:latin typeface="Oriflame Sans Cond 2.0"/>
              <a:cs typeface="Oriflame Sans Cond 2.0"/>
            </a:endParaRPr>
          </a:p>
        </p:txBody>
      </p:sp>
      <p:grpSp>
        <p:nvGrpSpPr>
          <p:cNvPr id="23" name="object 14">
            <a:extLst>
              <a:ext uri="{FF2B5EF4-FFF2-40B4-BE49-F238E27FC236}">
                <a16:creationId xmlns:a16="http://schemas.microsoft.com/office/drawing/2014/main" id="{742994DE-A071-822E-D3A7-2B047C809ACD}"/>
              </a:ext>
            </a:extLst>
          </p:cNvPr>
          <p:cNvGrpSpPr/>
          <p:nvPr/>
        </p:nvGrpSpPr>
        <p:grpSpPr>
          <a:xfrm>
            <a:off x="287997" y="6365366"/>
            <a:ext cx="735965" cy="735965"/>
            <a:chOff x="287997" y="6365366"/>
            <a:chExt cx="735965" cy="735965"/>
          </a:xfrm>
        </p:grpSpPr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CB9FDB74-B151-9A39-896B-DA11490F17E0}"/>
                </a:ext>
              </a:extLst>
            </p:cNvPr>
            <p:cNvSpPr/>
            <p:nvPr/>
          </p:nvSpPr>
          <p:spPr>
            <a:xfrm>
              <a:off x="289585" y="6366954"/>
              <a:ext cx="732790" cy="732790"/>
            </a:xfrm>
            <a:custGeom>
              <a:avLst/>
              <a:gdLst/>
              <a:ahLst/>
              <a:cxnLst/>
              <a:rect l="l" t="t" r="r" b="b"/>
              <a:pathLst>
                <a:path w="732790" h="732790">
                  <a:moveTo>
                    <a:pt x="0" y="732637"/>
                  </a:moveTo>
                  <a:lnTo>
                    <a:pt x="732637" y="732637"/>
                  </a:lnTo>
                  <a:lnTo>
                    <a:pt x="732637" y="0"/>
                  </a:lnTo>
                  <a:lnTo>
                    <a:pt x="0" y="0"/>
                  </a:lnTo>
                  <a:lnTo>
                    <a:pt x="0" y="732637"/>
                  </a:lnTo>
                  <a:close/>
                </a:path>
              </a:pathLst>
            </a:custGeom>
            <a:ln w="3175">
              <a:solidFill>
                <a:srgbClr val="8E91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6">
              <a:extLst>
                <a:ext uri="{FF2B5EF4-FFF2-40B4-BE49-F238E27FC236}">
                  <a16:creationId xmlns:a16="http://schemas.microsoft.com/office/drawing/2014/main" id="{AA524E00-05AD-B030-AF51-9154C55795D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640" y="6429005"/>
              <a:ext cx="632863" cy="632867"/>
            </a:xfrm>
            <a:prstGeom prst="rect">
              <a:avLst/>
            </a:prstGeom>
          </p:spPr>
        </p:pic>
      </p:grpSp>
      <p:sp>
        <p:nvSpPr>
          <p:cNvPr id="27" name="object 17">
            <a:extLst>
              <a:ext uri="{FF2B5EF4-FFF2-40B4-BE49-F238E27FC236}">
                <a16:creationId xmlns:a16="http://schemas.microsoft.com/office/drawing/2014/main" id="{F51E70BD-6E9C-30D8-7645-B727A3457C92}"/>
              </a:ext>
            </a:extLst>
          </p:cNvPr>
          <p:cNvSpPr/>
          <p:nvPr/>
        </p:nvSpPr>
        <p:spPr>
          <a:xfrm>
            <a:off x="2077344" y="6365365"/>
            <a:ext cx="0" cy="735965"/>
          </a:xfrm>
          <a:custGeom>
            <a:avLst/>
            <a:gdLst/>
            <a:ahLst/>
            <a:cxnLst/>
            <a:rect l="l" t="t" r="r" b="b"/>
            <a:pathLst>
              <a:path h="735965">
                <a:moveTo>
                  <a:pt x="0" y="0"/>
                </a:moveTo>
                <a:lnTo>
                  <a:pt x="0" y="735812"/>
                </a:lnTo>
              </a:path>
            </a:pathLst>
          </a:custGeom>
          <a:ln w="1002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21D8C40F-58DA-49C6-920B-2E8EF552AA62}"/>
              </a:ext>
            </a:extLst>
          </p:cNvPr>
          <p:cNvSpPr txBox="1"/>
          <p:nvPr/>
        </p:nvSpPr>
        <p:spPr>
          <a:xfrm>
            <a:off x="2191288" y="6466499"/>
            <a:ext cx="1099820" cy="80983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000" b="1" u="sng" dirty="0">
                <a:solidFill>
                  <a:srgbClr val="5560AC"/>
                </a:solidFill>
                <a:uFill>
                  <a:solidFill>
                    <a:srgbClr val="5560AC"/>
                  </a:solidFill>
                </a:uFill>
                <a:latin typeface="Oriflame Sans Cond 2.0"/>
                <a:cs typeface="Oriflame Sans Cond 2.0"/>
              </a:rPr>
              <a:t>CLI</a:t>
            </a:r>
            <a:r>
              <a:rPr lang="pt-PT" sz="1000" b="1" u="sng" dirty="0">
                <a:solidFill>
                  <a:srgbClr val="5560AC"/>
                </a:solidFill>
                <a:uFill>
                  <a:solidFill>
                    <a:srgbClr val="5560AC"/>
                  </a:solidFill>
                </a:uFill>
                <a:latin typeface="Oriflame Sans Cond 2.0"/>
                <a:cs typeface="Oriflame Sans Cond 2.0"/>
              </a:rPr>
              <a:t>CA</a:t>
            </a:r>
            <a:r>
              <a:rPr sz="1000" b="1" u="sng" spc="10" dirty="0">
                <a:solidFill>
                  <a:srgbClr val="5560AC"/>
                </a:solidFill>
                <a:uFill>
                  <a:solidFill>
                    <a:srgbClr val="5560AC"/>
                  </a:solidFill>
                </a:uFill>
                <a:latin typeface="Oriflame Sans Cond 2.0"/>
                <a:cs typeface="Oriflame Sans Cond 2.0"/>
              </a:rPr>
              <a:t> </a:t>
            </a:r>
            <a:r>
              <a:rPr lang="pt-PT" sz="1000" b="1" u="sng" spc="-20" dirty="0">
                <a:solidFill>
                  <a:srgbClr val="5560AC"/>
                </a:solidFill>
                <a:uFill>
                  <a:solidFill>
                    <a:srgbClr val="5560AC"/>
                  </a:solidFill>
                </a:uFill>
                <a:latin typeface="Oriflame Sans Cond 2.0"/>
                <a:cs typeface="Oriflame Sans Cond 2.0"/>
              </a:rPr>
              <a:t>AQUI</a:t>
            </a:r>
            <a:endParaRPr sz="1000" dirty="0">
              <a:latin typeface="Oriflame Sans Cond 2.0"/>
              <a:cs typeface="Oriflame Sans Cond 2.0"/>
            </a:endParaRPr>
          </a:p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lang="pt-PT" sz="1000" b="1" spc="-20" dirty="0">
                <a:solidFill>
                  <a:srgbClr val="636466"/>
                </a:solidFill>
                <a:latin typeface="Oriflame Sans Cond 2.0"/>
                <a:cs typeface="Oriflame Sans Cond 2.0"/>
              </a:rPr>
              <a:t>EXPERIMENTA A NOSSA APP AVALIAÇÃO WELLOSOPHY</a:t>
            </a:r>
            <a:r>
              <a:rPr sz="1000" b="1" spc="-10" dirty="0">
                <a:solidFill>
                  <a:srgbClr val="636466"/>
                </a:solidFill>
                <a:latin typeface="Oriflame Sans Cond 2.0"/>
                <a:cs typeface="Oriflame Sans Cond 2.0"/>
              </a:rPr>
              <a:t>!</a:t>
            </a:r>
            <a:endParaRPr sz="1000" dirty="0">
              <a:latin typeface="Oriflame Sans Cond 2.0"/>
              <a:cs typeface="Oriflame Sans Cond 2.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B01A0B-EB47-88C7-C768-9F57C8D3A797}"/>
              </a:ext>
            </a:extLst>
          </p:cNvPr>
          <p:cNvSpPr txBox="1"/>
          <p:nvPr/>
        </p:nvSpPr>
        <p:spPr>
          <a:xfrm>
            <a:off x="294347" y="5205563"/>
            <a:ext cx="2971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800" b="1" dirty="0">
                <a:solidFill>
                  <a:schemeClr val="bg1"/>
                </a:solidFill>
                <a:latin typeface="Oriflame Sans 2.0" panose="020B0502020204020303" pitchFamily="34" charset="0"/>
              </a:rPr>
              <a:t>Os suplementos alimentares não devem ser utilizados como substitutos de uma alimentação equilibrada e variada</a:t>
            </a:r>
            <a:endParaRPr lang="en-SE" sz="800" b="1" dirty="0">
              <a:solidFill>
                <a:schemeClr val="bg1"/>
              </a:solidFill>
              <a:latin typeface="Oriflame Sans 2.0" panose="020B05020202040203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57765E-B2DE-BE6E-EF8C-146F7E90B010}"/>
              </a:ext>
            </a:extLst>
          </p:cNvPr>
          <p:cNvGrpSpPr/>
          <p:nvPr/>
        </p:nvGrpSpPr>
        <p:grpSpPr>
          <a:xfrm>
            <a:off x="249884" y="2095349"/>
            <a:ext cx="3024782" cy="1244636"/>
            <a:chOff x="251528" y="2466570"/>
            <a:chExt cx="3024782" cy="124463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840D126-0394-4B82-9596-6B9A30B4D575}"/>
                </a:ext>
              </a:extLst>
            </p:cNvPr>
            <p:cNvGrpSpPr/>
            <p:nvPr/>
          </p:nvGrpSpPr>
          <p:grpSpPr>
            <a:xfrm>
              <a:off x="1532448" y="2704846"/>
              <a:ext cx="417631" cy="57150"/>
              <a:chOff x="1573199" y="2791281"/>
              <a:chExt cx="417631" cy="57150"/>
            </a:xfrm>
          </p:grpSpPr>
          <p:sp>
            <p:nvSpPr>
              <p:cNvPr id="34" name="object 4">
                <a:extLst>
                  <a:ext uri="{FF2B5EF4-FFF2-40B4-BE49-F238E27FC236}">
                    <a16:creationId xmlns:a16="http://schemas.microsoft.com/office/drawing/2014/main" id="{687EB8AD-5BF2-8461-C025-546749AE3053}"/>
                  </a:ext>
                </a:extLst>
              </p:cNvPr>
              <p:cNvSpPr/>
              <p:nvPr/>
            </p:nvSpPr>
            <p:spPr>
              <a:xfrm>
                <a:off x="1573199" y="2824053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5">
                    <a:moveTo>
                      <a:pt x="0" y="0"/>
                    </a:moveTo>
                    <a:lnTo>
                      <a:pt x="108559" y="0"/>
                    </a:lnTo>
                  </a:path>
                </a:pathLst>
              </a:custGeom>
              <a:ln w="12700">
                <a:solidFill>
                  <a:srgbClr val="63646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5">
                <a:extLst>
                  <a:ext uri="{FF2B5EF4-FFF2-40B4-BE49-F238E27FC236}">
                    <a16:creationId xmlns:a16="http://schemas.microsoft.com/office/drawing/2014/main" id="{7D70E523-A8C5-0BEB-EE71-2A170634A900}"/>
                  </a:ext>
                </a:extLst>
              </p:cNvPr>
              <p:cNvSpPr/>
              <p:nvPr/>
            </p:nvSpPr>
            <p:spPr>
              <a:xfrm>
                <a:off x="1882245" y="2824053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5">
                    <a:moveTo>
                      <a:pt x="0" y="0"/>
                    </a:moveTo>
                    <a:lnTo>
                      <a:pt x="108559" y="0"/>
                    </a:lnTo>
                  </a:path>
                </a:pathLst>
              </a:custGeom>
              <a:ln w="12700">
                <a:solidFill>
                  <a:srgbClr val="63646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6">
                <a:extLst>
                  <a:ext uri="{FF2B5EF4-FFF2-40B4-BE49-F238E27FC236}">
                    <a16:creationId xmlns:a16="http://schemas.microsoft.com/office/drawing/2014/main" id="{606C7D1E-25DD-8B5C-1E0D-56DAF231D130}"/>
                  </a:ext>
                </a:extLst>
              </p:cNvPr>
              <p:cNvSpPr/>
              <p:nvPr/>
            </p:nvSpPr>
            <p:spPr>
              <a:xfrm>
                <a:off x="1743618" y="2791281"/>
                <a:ext cx="8318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57150">
                    <a:moveTo>
                      <a:pt x="82715" y="0"/>
                    </a:moveTo>
                    <a:lnTo>
                      <a:pt x="69202" y="0"/>
                    </a:lnTo>
                    <a:lnTo>
                      <a:pt x="42202" y="56832"/>
                    </a:lnTo>
                    <a:lnTo>
                      <a:pt x="64985" y="56832"/>
                    </a:lnTo>
                    <a:lnTo>
                      <a:pt x="82715" y="0"/>
                    </a:lnTo>
                    <a:close/>
                  </a:path>
                  <a:path w="83185" h="57150">
                    <a:moveTo>
                      <a:pt x="40512" y="0"/>
                    </a:moveTo>
                    <a:lnTo>
                      <a:pt x="27000" y="0"/>
                    </a:lnTo>
                    <a:lnTo>
                      <a:pt x="0" y="56832"/>
                    </a:lnTo>
                    <a:lnTo>
                      <a:pt x="22783" y="56832"/>
                    </a:lnTo>
                    <a:lnTo>
                      <a:pt x="40512" y="0"/>
                    </a:lnTo>
                    <a:close/>
                  </a:path>
                </a:pathLst>
              </a:custGeom>
              <a:solidFill>
                <a:srgbClr val="8082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" name="object 7">
              <a:extLst>
                <a:ext uri="{FF2B5EF4-FFF2-40B4-BE49-F238E27FC236}">
                  <a16:creationId xmlns:a16="http://schemas.microsoft.com/office/drawing/2014/main" id="{A412D818-5568-E2AD-95AF-1CC115303C14}"/>
                </a:ext>
              </a:extLst>
            </p:cNvPr>
            <p:cNvSpPr/>
            <p:nvPr/>
          </p:nvSpPr>
          <p:spPr>
            <a:xfrm>
              <a:off x="288000" y="2485729"/>
              <a:ext cx="2988310" cy="0"/>
            </a:xfrm>
            <a:custGeom>
              <a:avLst/>
              <a:gdLst/>
              <a:ahLst/>
              <a:cxnLst/>
              <a:rect l="l" t="t" r="r" b="b"/>
              <a:pathLst>
                <a:path w="2988310">
                  <a:moveTo>
                    <a:pt x="0" y="0"/>
                  </a:moveTo>
                  <a:lnTo>
                    <a:pt x="2988005" y="0"/>
                  </a:lnTo>
                </a:path>
              </a:pathLst>
            </a:custGeom>
            <a:ln w="1002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067072-D4E7-5E48-55B5-4A5EB179567E}"/>
                </a:ext>
              </a:extLst>
            </p:cNvPr>
            <p:cNvSpPr txBox="1"/>
            <p:nvPr/>
          </p:nvSpPr>
          <p:spPr>
            <a:xfrm>
              <a:off x="251528" y="2466570"/>
              <a:ext cx="2988005" cy="1244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1910" algn="ctr">
                <a:lnSpc>
                  <a:spcPct val="100000"/>
                </a:lnSpc>
              </a:pPr>
              <a:r>
                <a:rPr lang="en-GB" sz="1000" b="1" dirty="0">
                  <a:solidFill>
                    <a:srgbClr val="636466"/>
                  </a:solidFill>
                  <a:latin typeface="Oriflame Sans Cond 2.0"/>
                  <a:cs typeface="Oriflame Sans Cond 2.0"/>
                </a:rPr>
                <a:t>QUEM USA ESTÁ FELIZ COM OS RESULTADOS</a:t>
              </a:r>
              <a:r>
                <a:rPr lang="en-GB" sz="1000" b="1" spc="-10" dirty="0">
                  <a:solidFill>
                    <a:srgbClr val="636466"/>
                  </a:solidFill>
                  <a:latin typeface="Oriflame Sans Cond 2.0"/>
                  <a:cs typeface="Oriflame Sans Cond 2.0"/>
                </a:rPr>
                <a:t>?</a:t>
              </a:r>
              <a:endParaRPr lang="en-GB" sz="1000" dirty="0">
                <a:latin typeface="Oriflame Sans Cond 2.0"/>
                <a:cs typeface="Oriflame Sans Cond 2.0"/>
              </a:endParaRPr>
            </a:p>
            <a:p>
              <a:pPr marL="24765" marR="5080" algn="ctr">
                <a:lnSpc>
                  <a:spcPct val="111100"/>
                </a:lnSpc>
                <a:spcBef>
                  <a:spcPts val="5"/>
                </a:spcBef>
              </a:pPr>
              <a:endParaRPr lang="en-GB" sz="800" i="1" dirty="0">
                <a:solidFill>
                  <a:srgbClr val="636466"/>
                </a:solidFill>
                <a:latin typeface="Oriflame Sans 2.0"/>
                <a:cs typeface="Oriflame Sans 2.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sz="800" i="1" spc="-20" dirty="0">
                  <a:solidFill>
                    <a:srgbClr val="666666"/>
                  </a:solidFill>
                  <a:latin typeface="Oriflame Sans 2.0"/>
                  <a:cs typeface="Oriflame Sans 2.0"/>
                </a:rPr>
                <a:t>“</a:t>
              </a:r>
              <a:r>
                <a:rPr lang="pt-PT" sz="800" i="1" spc="-20" dirty="0">
                  <a:solidFill>
                    <a:srgbClr val="666666"/>
                  </a:solidFill>
                  <a:latin typeface="Oriflame Sans 2.0"/>
                  <a:cs typeface="Oriflame Sans 2.0"/>
                </a:rPr>
                <a:t>Desde que comecei a usar </a:t>
              </a:r>
              <a:r>
                <a:rPr lang="pt-PT" sz="800" i="1" spc="-20" dirty="0" err="1">
                  <a:solidFill>
                    <a:srgbClr val="666666"/>
                  </a:solidFill>
                  <a:latin typeface="Oriflame Sans 2.0"/>
                  <a:cs typeface="Oriflame Sans 2.0"/>
                </a:rPr>
                <a:t>Gluco</a:t>
              </a:r>
              <a:r>
                <a:rPr lang="pt-PT" sz="800" i="1" spc="-20" dirty="0">
                  <a:solidFill>
                    <a:srgbClr val="666666"/>
                  </a:solidFill>
                  <a:latin typeface="Oriflame Sans 2.0"/>
                  <a:cs typeface="Oriflame Sans 2.0"/>
                </a:rPr>
                <a:t> Shape, sinto mais equilíbrio ao longo do dia. Já não tenho as mesmas quebras de energia durante a tarde nem estou constantemente a pensar em petiscar. Sinto menos fome durante mais tempo e é mais fácil evitar excessos. Isto ajuda-me bastante a manter o foco nos meus objetivos</a:t>
              </a:r>
              <a:r>
                <a:rPr lang="en-GB" sz="800" i="1" spc="-20" dirty="0">
                  <a:solidFill>
                    <a:srgbClr val="666666"/>
                  </a:solidFill>
                  <a:latin typeface="Oriflame Sans 2.0"/>
                  <a:cs typeface="Oriflame Sans 2.0"/>
                </a:rPr>
                <a:t>.”</a:t>
              </a:r>
            </a:p>
            <a:p>
              <a:pPr algn="ctr">
                <a:lnSpc>
                  <a:spcPct val="100000"/>
                </a:lnSpc>
              </a:pPr>
              <a:endParaRPr lang="en-GB" sz="500" i="1" spc="-20" dirty="0">
                <a:solidFill>
                  <a:srgbClr val="666666"/>
                </a:solidFill>
                <a:latin typeface="Oriflame Sans 2.0"/>
                <a:cs typeface="Oriflame Sans 2.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sz="800" i="1" spc="-20" dirty="0">
                  <a:solidFill>
                    <a:srgbClr val="666666"/>
                  </a:solidFill>
                  <a:latin typeface="Oriflame Sans 2.0"/>
                  <a:cs typeface="Oriflame Sans 2.0"/>
                </a:rPr>
                <a:t>Anna</a:t>
              </a:r>
            </a:p>
          </p:txBody>
        </p:sp>
      </p:grpSp>
      <p:sp>
        <p:nvSpPr>
          <p:cNvPr id="5" name="object 2">
            <a:extLst>
              <a:ext uri="{FF2B5EF4-FFF2-40B4-BE49-F238E27FC236}">
                <a16:creationId xmlns:a16="http://schemas.microsoft.com/office/drawing/2014/main" id="{1C6F8628-DB94-F522-4430-F363B5C99D6B}"/>
              </a:ext>
            </a:extLst>
          </p:cNvPr>
          <p:cNvSpPr/>
          <p:nvPr/>
        </p:nvSpPr>
        <p:spPr>
          <a:xfrm>
            <a:off x="0" y="12"/>
            <a:ext cx="3564254" cy="288290"/>
          </a:xfrm>
          <a:custGeom>
            <a:avLst/>
            <a:gdLst/>
            <a:ahLst/>
            <a:cxnLst/>
            <a:rect l="l" t="t" r="r" b="b"/>
            <a:pathLst>
              <a:path w="3564254" h="288290">
                <a:moveTo>
                  <a:pt x="3564001" y="0"/>
                </a:moveTo>
                <a:lnTo>
                  <a:pt x="0" y="0"/>
                </a:lnTo>
                <a:lnTo>
                  <a:pt x="0" y="287997"/>
                </a:lnTo>
                <a:lnTo>
                  <a:pt x="3564001" y="287997"/>
                </a:lnTo>
                <a:lnTo>
                  <a:pt x="3564001" y="0"/>
                </a:lnTo>
                <a:close/>
              </a:path>
            </a:pathLst>
          </a:custGeom>
          <a:solidFill>
            <a:srgbClr val="0085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51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560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42C8F0CB5C84682DCF93641C9B781" ma:contentTypeVersion="18" ma:contentTypeDescription="Create a new document." ma:contentTypeScope="" ma:versionID="7afff2f7f738c3638703962c62317be2">
  <xsd:schema xmlns:xsd="http://www.w3.org/2001/XMLSchema" xmlns:xs="http://www.w3.org/2001/XMLSchema" xmlns:p="http://schemas.microsoft.com/office/2006/metadata/properties" xmlns:ns2="f41c6ce9-a446-421a-b3a8-dcdbb1b37b38" xmlns:ns3="25bdefa9-1c2a-4d95-8929-daa1b077b311" targetNamespace="http://schemas.microsoft.com/office/2006/metadata/properties" ma:root="true" ma:fieldsID="33015dc754021dd53cfc0a62cb5955a7" ns2:_="" ns3:_="">
    <xsd:import namespace="f41c6ce9-a446-421a-b3a8-dcdbb1b37b38"/>
    <xsd:import namespace="25bdefa9-1c2a-4d95-8929-daa1b077b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c6ce9-a446-421a-b3a8-dcdbb1b37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ea1d95-7e64-4d37-8b19-3260a0a34b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defa9-1c2a-4d95-8929-daa1b077b31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cc68d58-19d1-4925-bab9-902169aa393f}" ma:internalName="TaxCatchAll" ma:showField="CatchAllData" ma:web="25bdefa9-1c2a-4d95-8929-daa1b077b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bdefa9-1c2a-4d95-8929-daa1b077b311" xsi:nil="true"/>
    <lcf76f155ced4ddcb4097134ff3c332f xmlns="f41c6ce9-a446-421a-b3a8-dcdbb1b37b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4E3D4-5B07-467F-BA31-48F02CDA63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c6ce9-a446-421a-b3a8-dcdbb1b37b38"/>
    <ds:schemaRef ds:uri="25bdefa9-1c2a-4d95-8929-daa1b077b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D011C4-BA49-42CF-9424-DCB695F6F0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E9D0AC-BC1D-4678-9717-6CF6C0E09AF1}">
  <ds:schemaRefs>
    <ds:schemaRef ds:uri="http://schemas.microsoft.com/office/2006/metadata/properties"/>
    <ds:schemaRef ds:uri="http://schemas.microsoft.com/office/infopath/2007/PartnerControls"/>
    <ds:schemaRef ds:uri="25bdefa9-1c2a-4d95-8929-daa1b077b311"/>
    <ds:schemaRef ds:uri="f41c6ce9-a446-421a-b3a8-dcdbb1b37b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528</Words>
  <Application>Microsoft Office PowerPoint</Application>
  <PresentationFormat>Custom</PresentationFormat>
  <Paragraphs>32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Calibri</vt:lpstr>
      <vt:lpstr>Oriflame Sans 2.0</vt:lpstr>
      <vt:lpstr>Oriflame Sans Cond 2.0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Figueira, Claudia</dc:creator>
  <cp:lastModifiedBy>Figueira, Claudia</cp:lastModifiedBy>
  <cp:revision>8</cp:revision>
  <dcterms:created xsi:type="dcterms:W3CDTF">2024-09-13T09:12:20Z</dcterms:created>
  <dcterms:modified xsi:type="dcterms:W3CDTF">2026-05-12T09:46:06Z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2024-09-13T00:00:00Z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2024-09-13T00:00:00Z</vt:filetime>
  </property>
  <property fmtid="{D5CDD505-2E9C-101B-9397-08002B2CF9AE}" pid="5" name="Producer">
    <vt:lpwstr>Adobe PDF Library 15.0</vt:lpwstr>
  </property>
  <property fmtid="{D5CDD505-2E9C-101B-9397-08002B2CF9AE}" pid="6" name="MSIP_Label_b029aa55-c717-49c7-96ad-42e953bc7712_Enabled">
    <vt:lpwstr>true</vt:lpwstr>
  </property>
  <property fmtid="{D5CDD505-2E9C-101B-9397-08002B2CF9AE}" pid="7" name="MSIP_Label_b029aa55-c717-49c7-96ad-42e953bc7712_SetDate">
    <vt:lpwstr>2024-11-05T10:17:20Z</vt:lpwstr>
  </property>
  <property fmtid="{D5CDD505-2E9C-101B-9397-08002B2CF9AE}" pid="8" name="MSIP_Label_b029aa55-c717-49c7-96ad-42e953bc7712_Method">
    <vt:lpwstr>Standard</vt:lpwstr>
  </property>
  <property fmtid="{D5CDD505-2E9C-101B-9397-08002B2CF9AE}" pid="9" name="MSIP_Label_b029aa55-c717-49c7-96ad-42e953bc7712_Name">
    <vt:lpwstr>b029aa55-c717-49c7-96ad-42e953bc7712</vt:lpwstr>
  </property>
  <property fmtid="{D5CDD505-2E9C-101B-9397-08002B2CF9AE}" pid="10" name="MSIP_Label_b029aa55-c717-49c7-96ad-42e953bc7712_SiteId">
    <vt:lpwstr>e46bc88e-1a4b-44ff-a158-1b9f7eb4561e</vt:lpwstr>
  </property>
  <property fmtid="{D5CDD505-2E9C-101B-9397-08002B2CF9AE}" pid="11" name="MSIP_Label_b029aa55-c717-49c7-96ad-42e953bc7712_ActionId">
    <vt:lpwstr>7b4dc8ee-71d2-4919-8be1-6a7d6c680b41</vt:lpwstr>
  </property>
  <property fmtid="{D5CDD505-2E9C-101B-9397-08002B2CF9AE}" pid="12" name="MSIP_Label_b029aa55-c717-49c7-96ad-42e953bc7712_ContentBits">
    <vt:lpwstr>0</vt:lpwstr>
  </property>
  <property fmtid="{D5CDD505-2E9C-101B-9397-08002B2CF9AE}" pid="13" name="ContentTypeId">
    <vt:lpwstr>0x01010023F42C8F0CB5C84682DCF93641C9B781</vt:lpwstr>
  </property>
</Properties>
</file>