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9"/>
  </p:notesMasterIdLst>
  <p:sldIdLst>
    <p:sldId id="335" r:id="rId5"/>
    <p:sldId id="336" r:id="rId6"/>
    <p:sldId id="337" r:id="rId7"/>
    <p:sldId id="338" r:id="rId8"/>
  </p:sldIdLst>
  <p:sldSz cx="5334000" cy="7562850"/>
  <p:notesSz cx="53340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78A400-EAFD-2094-683F-5F69DCAE4B35}" name="Milenbakh, Elena" initials="EM" userId="S::EMilenbakh@oriflame.com::f7a3fe54-93e7-4e1a-a069-07672546ffab" providerId="AD"/>
  <p188:author id="{32EC9A21-E4D4-B3F2-3A01-3EC6B48DB3AC}" name="Choquesillo, Diana" initials="DC" userId="S::DChoquesillo@oriflame.com::4b0a423d-3e89-47cf-b564-4c9be82593be" providerId="AD"/>
  <p188:author id="{E53FD93E-1F1E-69B8-252A-DDA89175CFCD}" name="Charpentier, Caroline" initials="CC" userId="S::CCharpentier@oriflame.com::75960bfb-24dd-4fa3-8e95-58bf10ead8a1" providerId="AD"/>
  <p188:author id="{C0F57392-596C-93D5-F54A-AF63D161032D}" name="Vural, Selim" initials="SV" userId="S::selim.vural@oriflame.com::2f62c61b-416b-4194-bcf4-f11043b11e4f" providerId="AD"/>
  <p188:author id="{83609C95-AD48-6BAC-B488-8B817AEFEDAD}" name="Nordlander, Marlene" initials="NM" userId="S::marlenen@oriflame.com::3f17e3db-c61c-4d59-a0e4-c9af46bd61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8F94D6"/>
    <a:srgbClr val="CA1941"/>
    <a:srgbClr val="005349"/>
    <a:srgbClr val="F8EFE0"/>
    <a:srgbClr val="FF7C68"/>
    <a:srgbClr val="FFC6BF"/>
    <a:srgbClr val="F8878D"/>
    <a:srgbClr val="DEE7BD"/>
    <a:srgbClr val="FBD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02DC6C-89FD-4BDC-8575-9BBEF49D58E5}" v="65" dt="2026-03-18T08:39:19.99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588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311400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021013" y="0"/>
            <a:ext cx="2311400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3D984-4F4A-4ACE-A689-D3AF6777210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66888" y="946150"/>
            <a:ext cx="18002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33400" y="3640138"/>
            <a:ext cx="426720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2311400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021013" y="7183438"/>
            <a:ext cx="2311400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70F54-C56D-4C77-BDE5-77F32427F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3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0050" y="2344483"/>
            <a:ext cx="453390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Oriflame Sans Cond 2.0"/>
                <a:cs typeface="Oriflame Sans Cond 2.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00100" y="4235196"/>
            <a:ext cx="373380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Oriflame Sans Cond 2.0"/>
                <a:cs typeface="Oriflame Sans Cond 2.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B3FE06-6B4E-2E15-7435-2C71A935C31F}"/>
              </a:ext>
            </a:extLst>
          </p:cNvPr>
          <p:cNvSpPr/>
          <p:nvPr userDrawn="1"/>
        </p:nvSpPr>
        <p:spPr>
          <a:xfrm>
            <a:off x="0" y="0"/>
            <a:ext cx="5334000" cy="756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92A61-5989-3E5A-B2D1-4A857DE72794}"/>
              </a:ext>
            </a:extLst>
          </p:cNvPr>
          <p:cNvSpPr/>
          <p:nvPr userDrawn="1"/>
        </p:nvSpPr>
        <p:spPr>
          <a:xfrm>
            <a:off x="-1" y="4712"/>
            <a:ext cx="5333999" cy="636309"/>
          </a:xfrm>
          <a:prstGeom prst="rect">
            <a:avLst/>
          </a:prstGeom>
          <a:solidFill>
            <a:srgbClr val="8F9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35286E-7AA9-8DA3-A192-55BC501A54A7}"/>
              </a:ext>
            </a:extLst>
          </p:cNvPr>
          <p:cNvSpPr/>
          <p:nvPr userDrawn="1"/>
        </p:nvSpPr>
        <p:spPr>
          <a:xfrm>
            <a:off x="1" y="641020"/>
            <a:ext cx="5333999" cy="692654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Oriflame Sans Cond 2.0"/>
                <a:cs typeface="Oriflame Sans Cond 2.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66700" y="1739455"/>
            <a:ext cx="232029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747010" y="1739455"/>
            <a:ext cx="232029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463" y="643804"/>
            <a:ext cx="133985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Oriflame Sans Cond 2.0"/>
                <a:cs typeface="Oriflame Sans Cond 2.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1310" y="1698155"/>
            <a:ext cx="2599690" cy="524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Oriflame Sans Cond 2.0"/>
                <a:cs typeface="Oriflame Sans Cond 2.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13560" y="7033450"/>
            <a:ext cx="170688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66700" y="7033450"/>
            <a:ext cx="122682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40480" y="7033450"/>
            <a:ext cx="122682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952A30-49B0-8A58-64A5-4AB7AA6B9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" b="22166"/>
          <a:stretch>
            <a:fillRect/>
          </a:stretch>
        </p:blipFill>
        <p:spPr>
          <a:xfrm>
            <a:off x="2373737" y="640617"/>
            <a:ext cx="2976880" cy="1787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68DD1-CD9A-BF90-2A9E-1725E0666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7"/>
          <a:stretch>
            <a:fillRect/>
          </a:stretch>
        </p:blipFill>
        <p:spPr>
          <a:xfrm rot="16200000">
            <a:off x="308927" y="331686"/>
            <a:ext cx="1787623" cy="2405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92792-DF46-B874-01B6-39F0A563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88264"/>
            <a:ext cx="1323850" cy="4696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787490-C1B4-0E2F-8303-3303413EB252}"/>
              </a:ext>
            </a:extLst>
          </p:cNvPr>
          <p:cNvSpPr/>
          <p:nvPr/>
        </p:nvSpPr>
        <p:spPr>
          <a:xfrm>
            <a:off x="-2" y="640609"/>
            <a:ext cx="2405480" cy="1787624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7">
            <a:extLst>
              <a:ext uri="{FF2B5EF4-FFF2-40B4-BE49-F238E27FC236}">
                <a16:creationId xmlns:a16="http://schemas.microsoft.com/office/drawing/2014/main" id="{C6991BF8-B6EC-754B-C4DB-C800D5E78B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89" t="17836" r="18136" b="16727"/>
          <a:stretch>
            <a:fillRect/>
          </a:stretch>
        </p:blipFill>
        <p:spPr>
          <a:xfrm>
            <a:off x="519835" y="924800"/>
            <a:ext cx="1170325" cy="12192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106AA2-4B9C-498A-93D8-FC7A6C74A009}"/>
              </a:ext>
            </a:extLst>
          </p:cNvPr>
          <p:cNvSpPr txBox="1"/>
          <p:nvPr/>
        </p:nvSpPr>
        <p:spPr>
          <a:xfrm>
            <a:off x="582330" y="2518224"/>
            <a:ext cx="420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Diamond Cellular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A </a:t>
            </a:r>
            <a:r>
              <a:rPr lang="en-US" sz="1800" b="1" dirty="0" err="1">
                <a:solidFill>
                  <a:schemeClr val="tx1"/>
                </a:solidFill>
                <a:latin typeface="Oriflame Sans 2.0" panose="020B0502020204020303" pitchFamily="34" charset="0"/>
              </a:rPr>
              <a:t>essência</a:t>
            </a:r>
            <a:r>
              <a:rPr lang="en-US" sz="1800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 do </a:t>
            </a:r>
            <a:r>
              <a:rPr lang="en-US" sz="1800" b="1" dirty="0" err="1">
                <a:solidFill>
                  <a:schemeClr val="tx1"/>
                </a:solidFill>
                <a:latin typeface="Oriflame Sans 2.0" panose="020B0502020204020303" pitchFamily="34" charset="0"/>
              </a:rPr>
              <a:t>luxo</a:t>
            </a:r>
            <a:r>
              <a:rPr lang="en-US" sz="1800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 intemporal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B71C14-E422-516E-A844-0D87479CF951}"/>
              </a:ext>
            </a:extLst>
          </p:cNvPr>
          <p:cNvSpPr txBox="1"/>
          <p:nvPr/>
        </p:nvSpPr>
        <p:spPr>
          <a:xfrm>
            <a:off x="337878" y="3233406"/>
            <a:ext cx="4319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Aumenta significativamente a firmeza, luminosidade e elasticidade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baseline="30000" dirty="0">
                <a:latin typeface="Oriflame Sans 2.0" panose="020B0502020204020303" pitchFamily="34" charset="0"/>
              </a:rPr>
              <a:t>Δ1</a:t>
            </a:r>
            <a:endParaRPr lang="en-US" sz="1200" dirty="0">
              <a:latin typeface="Oriflame Sans 2.0" panose="020B05020202040203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85% concordaram que a pele está mais radiante</a:t>
            </a:r>
            <a:r>
              <a:rPr lang="en-US" sz="1200" baseline="30000" dirty="0">
                <a:latin typeface="Oriflame Sans 2.0" panose="020B0502020204020303" pitchFamily="34" charset="0"/>
              </a:rPr>
              <a:t>*1</a:t>
            </a:r>
            <a:endParaRPr lang="en-US" sz="1200" dirty="0">
              <a:latin typeface="Oriflame Sans 2.0" panose="020B05020202040203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Mais de 90% afirmaram que a pele fica suave, macia e hidratada</a:t>
            </a:r>
            <a:r>
              <a:rPr lang="en-US" sz="1200" dirty="0">
                <a:latin typeface="Oriflame Sans 2.0" panose="020B0502020204020303" pitchFamily="34" charset="0"/>
              </a:rPr>
              <a:t>*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8C881-1E1B-4115-C962-DFA78B44E9BD}"/>
              </a:ext>
            </a:extLst>
          </p:cNvPr>
          <p:cNvSpPr txBox="1"/>
          <p:nvPr/>
        </p:nvSpPr>
        <p:spPr>
          <a:xfrm>
            <a:off x="337879" y="4289259"/>
            <a:ext cx="4523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3997"/>
            <a:r>
              <a:rPr lang="en-US" sz="16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Diamond Elixir</a:t>
            </a:r>
          </a:p>
          <a:p>
            <a:pPr algn="l" defTabSz="343997"/>
            <a:r>
              <a:rPr lang="pt-PT" sz="1200" dirty="0">
                <a:solidFill>
                  <a:schemeClr val="tx1"/>
                </a:solidFill>
                <a:latin typeface="Oriflame Sans 2.0" panose="020B0502020204020303" pitchFamily="34" charset="0"/>
              </a:rPr>
              <a:t>Diamante em pó, extrato de trufa branca e Ativo Skin </a:t>
            </a:r>
            <a:r>
              <a:rPr lang="pt-PT" sz="1200" dirty="0" err="1">
                <a:solidFill>
                  <a:schemeClr val="tx1"/>
                </a:solidFill>
                <a:latin typeface="Oriflame Sans 2.0" panose="020B0502020204020303" pitchFamily="34" charset="0"/>
              </a:rPr>
              <a:t>Luminous</a:t>
            </a:r>
            <a:r>
              <a:rPr lang="pt-PT" sz="1200" dirty="0">
                <a:solidFill>
                  <a:schemeClr val="tx1"/>
                </a:solidFill>
                <a:latin typeface="Oriflame Sans 2.0" panose="020B0502020204020303" pitchFamily="34" charset="0"/>
              </a:rPr>
              <a:t> para aumentar a luminosidade da pele</a:t>
            </a:r>
            <a:endParaRPr lang="en-US" sz="1200" dirty="0">
              <a:solidFill>
                <a:schemeClr val="tx1"/>
              </a:solidFill>
              <a:latin typeface="Oriflame Sans 2.0" panose="020B0502020204020303" pitchFamily="34" charset="0"/>
            </a:endParaRPr>
          </a:p>
          <a:p>
            <a:pPr algn="l" defTabSz="343997"/>
            <a:endParaRPr lang="en-US" sz="1600" spc="-19" dirty="0">
              <a:solidFill>
                <a:schemeClr val="tx1"/>
              </a:solidFill>
              <a:highlight>
                <a:srgbClr val="CA1941"/>
              </a:highlight>
              <a:latin typeface="Oriflame Sans 3.0" panose="020B0502020204020303" pitchFamily="34" charset="0"/>
            </a:endParaRPr>
          </a:p>
          <a:p>
            <a:pPr algn="l" defTabSz="343997"/>
            <a:r>
              <a:rPr lang="en-US" sz="1600" b="1" spc="-19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Complexo</a:t>
            </a:r>
            <a:r>
              <a:rPr lang="en-US" sz="16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Cellular Booster</a:t>
            </a:r>
          </a:p>
          <a:p>
            <a:pPr algn="l" defTabSz="343997"/>
            <a:r>
              <a:rPr lang="pt-PT" sz="1200" dirty="0">
                <a:solidFill>
                  <a:schemeClr val="tx1"/>
                </a:solidFill>
                <a:latin typeface="Oriflame Sans 2.0" panose="020B0502020204020303" pitchFamily="34" charset="0"/>
              </a:rPr>
              <a:t>Uma combinação premium de quatro ingredientes ativos ricos em péptidos, antioxidantes e outros compostos bioativos, que ajudam a estimular a produção de colagénio e a hidratação, além de proteger contra o stress oxidativo</a:t>
            </a:r>
            <a:endParaRPr lang="en-US" sz="1200" dirty="0">
              <a:solidFill>
                <a:schemeClr val="tx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0CD913-51FC-E456-7AAA-3BCA4C72AE06}"/>
              </a:ext>
            </a:extLst>
          </p:cNvPr>
          <p:cNvSpPr txBox="1"/>
          <p:nvPr/>
        </p:nvSpPr>
        <p:spPr>
          <a:xfrm rot="16200000">
            <a:off x="2332611" y="4645840"/>
            <a:ext cx="551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aseline="300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Δ1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 </a:t>
            </a:r>
            <a:r>
              <a:rPr lang="pt-PT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Testado clinicamente com utilização de limpeza, creme de dia e creme de noite durante 28 dias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.</a:t>
            </a: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*</a:t>
            </a:r>
            <a:r>
              <a:rPr lang="en-US" sz="600" baseline="300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1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 </a:t>
            </a:r>
            <a:r>
              <a:rPr lang="pt-PT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Testado por consumidores com utilização de limpeza, creme de dia e creme de noite durante 42 dias.</a:t>
            </a:r>
            <a:endParaRPr lang="en-US" sz="600" dirty="0">
              <a:solidFill>
                <a:schemeClr val="bg1">
                  <a:lumMod val="50000"/>
                </a:schemeClr>
              </a:solidFill>
              <a:latin typeface="Oriflame Sans 2.0" panose="020B0502020204020303" pitchFamily="34" charset="0"/>
            </a:endParaRP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* Teste de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consumidor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458FFE-B4F2-EE1F-C6CD-367054F8670E}"/>
              </a:ext>
            </a:extLst>
          </p:cNvPr>
          <p:cNvGrpSpPr/>
          <p:nvPr/>
        </p:nvGrpSpPr>
        <p:grpSpPr>
          <a:xfrm>
            <a:off x="192502" y="6597046"/>
            <a:ext cx="4610934" cy="992702"/>
            <a:chOff x="192502" y="6597046"/>
            <a:chExt cx="4610934" cy="9927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8C4043-510C-35EE-66F0-AEC730EC0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87" y="6745140"/>
              <a:ext cx="1257147" cy="60087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40FB94-E9D5-6565-829A-45FD6EA2D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478" y="6624637"/>
              <a:ext cx="1125624" cy="9651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E83039-AD55-314B-0A91-E9065F783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272" y="6624638"/>
              <a:ext cx="1125623" cy="96511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1E7FFB-B58F-3EE5-AB92-3175FCB55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642" y="6597046"/>
              <a:ext cx="1278969" cy="99270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8845E32-3BAF-9965-CA01-D66FD6ECAF46}"/>
                </a:ext>
              </a:extLst>
            </p:cNvPr>
            <p:cNvSpPr txBox="1"/>
            <p:nvPr/>
          </p:nvSpPr>
          <p:spPr>
            <a:xfrm>
              <a:off x="192502" y="7082014"/>
              <a:ext cx="1278969" cy="415498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Diamond Elixir</a:t>
              </a:r>
              <a:br>
                <a:rPr lang="pt-PT" sz="700" dirty="0">
                  <a:latin typeface="Oriflame Sans 2.0" panose="020B0502020204020303" pitchFamily="34" charset="0"/>
                </a:rPr>
              </a:br>
              <a:r>
                <a:rPr lang="pt-PT" sz="700" dirty="0">
                  <a:latin typeface="Oriflame Sans 2.0" panose="020B0502020204020303" pitchFamily="34" charset="0"/>
                </a:rPr>
                <a:t>aumentar a luminosidade da pele</a:t>
              </a:r>
              <a:endParaRPr lang="pt-PT" sz="500" dirty="0">
                <a:latin typeface="Oriflame Sans 2.0" panose="020B0502020204020303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03A5EE-A2F1-3129-E78F-ECB091509CD5}"/>
                </a:ext>
              </a:extLst>
            </p:cNvPr>
            <p:cNvSpPr txBox="1"/>
            <p:nvPr/>
          </p:nvSpPr>
          <p:spPr>
            <a:xfrm>
              <a:off x="1458434" y="7059024"/>
              <a:ext cx="1050873" cy="415498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dirty="0">
                  <a:latin typeface="Oriflame Sans 2.0" panose="020B0502020204020303" pitchFamily="34" charset="0"/>
                </a:rPr>
                <a:t>Limpeza, tónico e desmaquilhante </a:t>
              </a:r>
            </a:p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tudo em um</a:t>
              </a:r>
              <a:endParaRPr lang="pt-PT" sz="500" b="1" dirty="0">
                <a:latin typeface="Oriflame Sans 2.0" panose="020B05020202040203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27BF2F-62A2-2C5A-FE5F-EC0D4202B944}"/>
                </a:ext>
              </a:extLst>
            </p:cNvPr>
            <p:cNvSpPr txBox="1"/>
            <p:nvPr/>
          </p:nvSpPr>
          <p:spPr>
            <a:xfrm>
              <a:off x="2418515" y="7046325"/>
              <a:ext cx="1158781" cy="523220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Concentrado de noite</a:t>
              </a:r>
            </a:p>
            <a:p>
              <a:pPr algn="ctr"/>
              <a:r>
                <a:rPr lang="pt-PT" sz="700" dirty="0">
                  <a:latin typeface="Oriflame Sans 2.0" panose="020B0502020204020303" pitchFamily="34" charset="0"/>
                </a:rPr>
                <a:t>para uma pele visivelmente mais jovem e radiante</a:t>
              </a:r>
              <a:endParaRPr lang="pt-PT" sz="500" dirty="0">
                <a:latin typeface="Oriflame Sans 2.0" panose="020B05020202040203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3FF55C-A1A7-4B25-0AFC-CB2CB3A1E662}"/>
                </a:ext>
              </a:extLst>
            </p:cNvPr>
            <p:cNvSpPr txBox="1"/>
            <p:nvPr/>
          </p:nvSpPr>
          <p:spPr>
            <a:xfrm>
              <a:off x="3644655" y="7046325"/>
              <a:ext cx="1158781" cy="523220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Creme </a:t>
              </a:r>
              <a:r>
                <a:rPr lang="pt-PT" sz="700" b="1" dirty="0" err="1">
                  <a:latin typeface="Oriflame Sans 2.0" panose="020B0502020204020303" pitchFamily="34" charset="0"/>
                </a:rPr>
                <a:t>Anti-idade</a:t>
              </a:r>
              <a:endParaRPr lang="pt-PT" sz="700" b="1" dirty="0">
                <a:latin typeface="Oriflame Sans 2.0" panose="020B0502020204020303" pitchFamily="34" charset="0"/>
              </a:endParaRPr>
            </a:p>
            <a:p>
              <a:pPr algn="ctr"/>
              <a:r>
                <a:rPr lang="pt-PT" sz="700" dirty="0">
                  <a:latin typeface="Oriflame Sans 2.0" panose="020B0502020204020303" pitchFamily="34" charset="0"/>
                </a:rPr>
                <a:t>ajuda a melhorar a elasticidade e a firmeza da pele</a:t>
              </a:r>
              <a:endParaRPr lang="pt-PT" sz="500" dirty="0">
                <a:latin typeface="Oriflame Sans 2.0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669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B3DD-750C-41D3-7261-A825E0A1A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02F61-DE69-736A-7A05-F1C827801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88264"/>
            <a:ext cx="1323850" cy="469609"/>
          </a:xfrm>
          <a:prstGeom prst="rect">
            <a:avLst/>
          </a:prstGeom>
        </p:spPr>
      </p:pic>
      <p:pic>
        <p:nvPicPr>
          <p:cNvPr id="3" name="48027_8">
            <a:hlinkClick r:id="" action="ppaction://media"/>
            <a:extLst>
              <a:ext uri="{FF2B5EF4-FFF2-40B4-BE49-F238E27FC236}">
                <a16:creationId xmlns:a16="http://schemas.microsoft.com/office/drawing/2014/main" id="{4EFF7CEF-840D-8822-6316-6181292D0B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9312"/>
            <a:ext cx="2028825" cy="2028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EC50D-E35E-6075-B078-91EEFBC8E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0" b="29289"/>
          <a:stretch>
            <a:fillRect/>
          </a:stretch>
        </p:blipFill>
        <p:spPr>
          <a:xfrm>
            <a:off x="2028826" y="639152"/>
            <a:ext cx="1515768" cy="204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03D26A-723B-4479-17C2-84552F631C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8"/>
          <a:stretch>
            <a:fillRect/>
          </a:stretch>
        </p:blipFill>
        <p:spPr>
          <a:xfrm>
            <a:off x="3544593" y="628992"/>
            <a:ext cx="1789408" cy="2049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53B369-FACC-0A5F-D80E-C2810A8DA0E4}"/>
              </a:ext>
            </a:extLst>
          </p:cNvPr>
          <p:cNvSpPr txBox="1"/>
          <p:nvPr/>
        </p:nvSpPr>
        <p:spPr>
          <a:xfrm>
            <a:off x="0" y="2783249"/>
            <a:ext cx="53035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Oriflame Sans 2.0" panose="020B0502020204020303" pitchFamily="34" charset="0"/>
              </a:rPr>
              <a:t>Limpeza</a:t>
            </a:r>
            <a:r>
              <a:rPr lang="en-US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Oriflame Sans 2.0" panose="020B0502020204020303" pitchFamily="34" charset="0"/>
              </a:rPr>
              <a:t>Micelar</a:t>
            </a:r>
            <a:r>
              <a:rPr lang="en-US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 Diamond Cellular</a:t>
            </a:r>
          </a:p>
          <a:p>
            <a:pPr algn="ctr"/>
            <a:r>
              <a:rPr lang="en-US" sz="1400" b="1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Limpeza</a:t>
            </a:r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, </a:t>
            </a:r>
            <a:r>
              <a:rPr lang="en-US" sz="1400" b="1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tónico</a:t>
            </a:r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e </a:t>
            </a:r>
            <a:r>
              <a:rPr lang="en-US" sz="1400" b="1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desmaquilhante</a:t>
            </a:r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tudo</a:t>
            </a:r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em</a:t>
            </a:r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um 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76574-BFC2-7089-152D-AFDC1020336A}"/>
              </a:ext>
            </a:extLst>
          </p:cNvPr>
          <p:cNvSpPr txBox="1"/>
          <p:nvPr/>
        </p:nvSpPr>
        <p:spPr>
          <a:xfrm>
            <a:off x="1145628" y="3474720"/>
            <a:ext cx="3558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>
                <a:latin typeface="Oriflame Sans 2.0" panose="020B0502020204020303" pitchFamily="34" charset="0"/>
              </a:rPr>
              <a:t>Limpa, </a:t>
            </a:r>
            <a:r>
              <a:rPr lang="en-US" sz="1200" dirty="0" err="1">
                <a:latin typeface="Oriflame Sans 2.0" panose="020B0502020204020303" pitchFamily="34" charset="0"/>
              </a:rPr>
              <a:t>tonifica</a:t>
            </a:r>
            <a:r>
              <a:rPr lang="en-US" sz="1200" dirty="0">
                <a:latin typeface="Oriflame Sans 2.0" panose="020B0502020204020303" pitchFamily="34" charset="0"/>
              </a:rPr>
              <a:t>, </a:t>
            </a:r>
            <a:r>
              <a:rPr lang="en-US" sz="1200" dirty="0" err="1">
                <a:latin typeface="Oriflame Sans 2.0" panose="020B0502020204020303" pitchFamily="34" charset="0"/>
              </a:rPr>
              <a:t>desmaquilha</a:t>
            </a:r>
            <a:r>
              <a:rPr lang="en-US" sz="1200" dirty="0">
                <a:latin typeface="Oriflame Sans 2.0" panose="020B0502020204020303" pitchFamily="34" charset="0"/>
              </a:rPr>
              <a:t> e </a:t>
            </a:r>
            <a:r>
              <a:rPr lang="en-US" sz="1200" dirty="0" err="1">
                <a:latin typeface="Oriflame Sans 2.0" panose="020B0502020204020303" pitchFamily="34" charset="0"/>
              </a:rPr>
              <a:t>suaviza</a:t>
            </a:r>
            <a:r>
              <a:rPr lang="en-US" sz="1200" dirty="0">
                <a:latin typeface="Oriflame Sans 2.0" panose="020B0502020204020303" pitchFamily="34" charset="0"/>
              </a:rPr>
              <a:t> num </a:t>
            </a:r>
            <a:r>
              <a:rPr lang="en-US" sz="1200" dirty="0" err="1">
                <a:latin typeface="Oriflame Sans 2.0" panose="020B0502020204020303" pitchFamily="34" charset="0"/>
              </a:rPr>
              <a:t>passo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dirty="0" err="1">
                <a:latin typeface="Oriflame Sans 2.0" panose="020B0502020204020303" pitchFamily="34" charset="0"/>
              </a:rPr>
              <a:t>fácil</a:t>
            </a:r>
            <a:endParaRPr lang="en-US" sz="1200" dirty="0">
              <a:latin typeface="Oriflame Sans 2.0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 err="1">
                <a:latin typeface="Oriflame Sans 2.0" panose="020B0502020204020303" pitchFamily="34" charset="0"/>
              </a:rPr>
              <a:t>Adequado</a:t>
            </a:r>
            <a:r>
              <a:rPr lang="en-US" sz="1200" dirty="0">
                <a:latin typeface="Oriflame Sans 2.0" panose="020B0502020204020303" pitchFamily="34" charset="0"/>
              </a:rPr>
              <a:t> para </a:t>
            </a:r>
            <a:r>
              <a:rPr lang="en-US" sz="1200" dirty="0" err="1">
                <a:latin typeface="Oriflame Sans 2.0" panose="020B0502020204020303" pitchFamily="34" charset="0"/>
              </a:rPr>
              <a:t>todos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dirty="0" err="1">
                <a:latin typeface="Oriflame Sans 2.0" panose="020B0502020204020303" pitchFamily="34" charset="0"/>
              </a:rPr>
              <a:t>os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dirty="0" err="1">
                <a:latin typeface="Oriflame Sans 2.0" panose="020B0502020204020303" pitchFamily="34" charset="0"/>
              </a:rPr>
              <a:t>tipos</a:t>
            </a:r>
            <a:r>
              <a:rPr lang="en-US" sz="1200" dirty="0">
                <a:latin typeface="Oriflame Sans 2.0" panose="020B0502020204020303" pitchFamily="34" charset="0"/>
              </a:rPr>
              <a:t> de </a:t>
            </a:r>
            <a:r>
              <a:rPr lang="en-US" sz="1200" dirty="0" err="1">
                <a:latin typeface="Oriflame Sans 2.0" panose="020B0502020204020303" pitchFamily="34" charset="0"/>
              </a:rPr>
              <a:t>pele</a:t>
            </a:r>
            <a:r>
              <a:rPr lang="en-US" sz="1200" dirty="0">
                <a:latin typeface="Oriflame Sans 2.0" panose="020B0502020204020303" pitchFamily="34" charset="0"/>
              </a:rPr>
              <a:t>, </a:t>
            </a:r>
            <a:r>
              <a:rPr lang="en-US" sz="1200" dirty="0" err="1">
                <a:latin typeface="Oriflame Sans 2.0" panose="020B0502020204020303" pitchFamily="34" charset="0"/>
              </a:rPr>
              <a:t>incluindo</a:t>
            </a:r>
            <a:r>
              <a:rPr lang="en-US" sz="1200" dirty="0">
                <a:latin typeface="Oriflame Sans 2.0" panose="020B0502020204020303" pitchFamily="34" charset="0"/>
              </a:rPr>
              <a:t> a </a:t>
            </a:r>
            <a:r>
              <a:rPr lang="en-US" sz="1200" dirty="0" err="1">
                <a:latin typeface="Oriflame Sans 2.0" panose="020B0502020204020303" pitchFamily="34" charset="0"/>
              </a:rPr>
              <a:t>sensível</a:t>
            </a:r>
            <a:endParaRPr lang="en-US" sz="1200" dirty="0">
              <a:latin typeface="Oriflame Sans 2.0" panose="020B0502020204020303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5D1B1-BA97-B60C-B4E7-76D3AD4D5E6A}"/>
              </a:ext>
            </a:extLst>
          </p:cNvPr>
          <p:cNvSpPr txBox="1"/>
          <p:nvPr/>
        </p:nvSpPr>
        <p:spPr>
          <a:xfrm>
            <a:off x="1145628" y="4379491"/>
            <a:ext cx="395133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-19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Tecnologia</a:t>
            </a:r>
            <a:r>
              <a:rPr lang="en-US" sz="14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</a:t>
            </a:r>
            <a:r>
              <a:rPr lang="en-US" sz="1400" b="1" spc="-19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Micelar</a:t>
            </a:r>
            <a:endParaRPr lang="en-US" sz="1400" b="1" spc="-19" dirty="0">
              <a:solidFill>
                <a:schemeClr val="bg1"/>
              </a:solidFill>
              <a:highlight>
                <a:srgbClr val="8F94D6"/>
              </a:highlight>
              <a:latin typeface="Oriflame Sans 2.0" panose="020B0502020204020303" pitchFamily="34" charset="0"/>
            </a:endParaRPr>
          </a:p>
          <a:p>
            <a:r>
              <a:rPr lang="pt-PT" sz="1200" dirty="0">
                <a:latin typeface="Oriflame Sans 2.0" panose="020B0502020204020303" pitchFamily="34" charset="0"/>
              </a:rPr>
              <a:t>Remove suavemente as impurezas com facilidade</a:t>
            </a:r>
            <a:endParaRPr lang="en-US" sz="1200" dirty="0">
              <a:latin typeface="Oriflame Sans 2.0" panose="020B0502020204020303" pitchFamily="34" charset="0"/>
            </a:endParaRPr>
          </a:p>
          <a:p>
            <a:endParaRPr lang="en-US" sz="1200" dirty="0"/>
          </a:p>
          <a:p>
            <a:pPr algn="l" defTabSz="343997"/>
            <a:r>
              <a:rPr lang="en-US" sz="14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Diamond Elixir</a:t>
            </a:r>
          </a:p>
          <a:p>
            <a:pPr algn="l" defTabSz="343997"/>
            <a:r>
              <a:rPr lang="en-US" sz="1200" dirty="0">
                <a:latin typeface="Oriflame Sans 2.0" panose="020B0502020204020303" pitchFamily="34" charset="0"/>
              </a:rPr>
              <a:t>Diamante </a:t>
            </a:r>
            <a:r>
              <a:rPr lang="en-US" sz="1200" dirty="0" err="1">
                <a:latin typeface="Oriflame Sans 2.0" panose="020B0502020204020303" pitchFamily="34" charset="0"/>
              </a:rPr>
              <a:t>em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dirty="0" err="1">
                <a:latin typeface="Oriflame Sans 2.0" panose="020B0502020204020303" pitchFamily="34" charset="0"/>
              </a:rPr>
              <a:t>Pó</a:t>
            </a:r>
            <a:r>
              <a:rPr lang="en-US" sz="1200" dirty="0">
                <a:latin typeface="Oriflame Sans 2.0" panose="020B0502020204020303" pitchFamily="34" charset="0"/>
              </a:rPr>
              <a:t>, </a:t>
            </a:r>
            <a:r>
              <a:rPr lang="en-US" sz="1200" dirty="0" err="1">
                <a:latin typeface="Oriflame Sans 2.0" panose="020B0502020204020303" pitchFamily="34" charset="0"/>
              </a:rPr>
              <a:t>Extrato</a:t>
            </a:r>
            <a:r>
              <a:rPr lang="en-US" sz="1200" dirty="0">
                <a:latin typeface="Oriflame Sans 2.0" panose="020B0502020204020303" pitchFamily="34" charset="0"/>
              </a:rPr>
              <a:t> de </a:t>
            </a:r>
            <a:r>
              <a:rPr lang="en-US" sz="1200" dirty="0" err="1">
                <a:latin typeface="Oriflame Sans 2.0" panose="020B0502020204020303" pitchFamily="34" charset="0"/>
              </a:rPr>
              <a:t>Trufa</a:t>
            </a:r>
            <a:r>
              <a:rPr lang="en-US" sz="1200" dirty="0">
                <a:latin typeface="Oriflame Sans 2.0" panose="020B0502020204020303" pitchFamily="34" charset="0"/>
              </a:rPr>
              <a:t> Branca e </a:t>
            </a:r>
            <a:r>
              <a:rPr lang="en-US" sz="1200" dirty="0" err="1">
                <a:latin typeface="Oriflame Sans 2.0" panose="020B0502020204020303" pitchFamily="34" charset="0"/>
              </a:rPr>
              <a:t>Ativo</a:t>
            </a:r>
            <a:r>
              <a:rPr lang="en-US" sz="1200" dirty="0">
                <a:latin typeface="Oriflame Sans 2.0" panose="020B0502020204020303" pitchFamily="34" charset="0"/>
              </a:rPr>
              <a:t> Skin Luminous </a:t>
            </a:r>
            <a:r>
              <a:rPr lang="en-US" sz="1200" dirty="0" err="1">
                <a:latin typeface="Oriflame Sans 2.0" panose="020B0502020204020303" pitchFamily="34" charset="0"/>
              </a:rPr>
              <a:t>que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dirty="0" err="1">
                <a:latin typeface="Oriflame Sans 2.0" panose="020B0502020204020303" pitchFamily="34" charset="0"/>
              </a:rPr>
              <a:t>aumenta</a:t>
            </a:r>
            <a:r>
              <a:rPr lang="en-US" sz="1200" dirty="0">
                <a:latin typeface="Oriflame Sans 2.0" panose="020B0502020204020303" pitchFamily="34" charset="0"/>
              </a:rPr>
              <a:t> a </a:t>
            </a:r>
            <a:r>
              <a:rPr lang="en-US" sz="1200" dirty="0" err="1">
                <a:latin typeface="Oriflame Sans 2.0" panose="020B0502020204020303" pitchFamily="34" charset="0"/>
              </a:rPr>
              <a:t>luminosidade</a:t>
            </a:r>
            <a:r>
              <a:rPr lang="en-US" sz="1200" dirty="0">
                <a:latin typeface="Oriflame Sans 2.0" panose="020B0502020204020303" pitchFamily="34" charset="0"/>
              </a:rPr>
              <a:t> da </a:t>
            </a:r>
            <a:r>
              <a:rPr lang="en-US" sz="1200" dirty="0" err="1">
                <a:latin typeface="Oriflame Sans 2.0" panose="020B0502020204020303" pitchFamily="34" charset="0"/>
              </a:rPr>
              <a:t>pele</a:t>
            </a:r>
            <a:r>
              <a:rPr lang="en-US" sz="1200" dirty="0">
                <a:latin typeface="Oriflame Sans 2.0" panose="020B0502020204020303" pitchFamily="34" charset="0"/>
              </a:rPr>
              <a:t>.</a:t>
            </a:r>
          </a:p>
          <a:p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AC7DA5-9BC6-F694-D9EF-80F50DBA9D94}"/>
              </a:ext>
            </a:extLst>
          </p:cNvPr>
          <p:cNvSpPr/>
          <p:nvPr/>
        </p:nvSpPr>
        <p:spPr>
          <a:xfrm>
            <a:off x="1625600" y="6364218"/>
            <a:ext cx="3708399" cy="916914"/>
          </a:xfrm>
          <a:prstGeom prst="rect">
            <a:avLst/>
          </a:prstGeom>
          <a:solidFill>
            <a:srgbClr val="8F9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1132D-3641-8BEE-60D0-B136BBA35FF0}"/>
              </a:ext>
            </a:extLst>
          </p:cNvPr>
          <p:cNvSpPr txBox="1"/>
          <p:nvPr/>
        </p:nvSpPr>
        <p:spPr>
          <a:xfrm>
            <a:off x="2265680" y="6355578"/>
            <a:ext cx="30378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"</a:t>
            </a:r>
            <a:r>
              <a:rPr lang="pt-PT" sz="1400" i="1" spc="-9" dirty="0">
                <a:solidFill>
                  <a:prstClr val="white"/>
                </a:solidFill>
                <a:latin typeface="Oriflame Sans 2.0"/>
              </a:rPr>
              <a:t>Estava cética quanto à remoção total da maquilhagem, mas cumpre. A pele fica fresca após a utilização, sem irritação</a:t>
            </a: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."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3E1078-9BDC-7B82-1B53-F8B55F681A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2" y="5663552"/>
            <a:ext cx="1931675" cy="19316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E55364D-69F2-7BC3-3226-5CAE2BB9DFA6}"/>
              </a:ext>
            </a:extLst>
          </p:cNvPr>
          <p:cNvGrpSpPr/>
          <p:nvPr/>
        </p:nvGrpSpPr>
        <p:grpSpPr>
          <a:xfrm>
            <a:off x="-49738" y="4880621"/>
            <a:ext cx="1309076" cy="760198"/>
            <a:chOff x="-49738" y="4880621"/>
            <a:chExt cx="1309076" cy="7601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E5EA66-3DD5-5E62-B458-0B430850F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38" y="4880621"/>
              <a:ext cx="1309076" cy="62569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4E505B-B697-9A2A-25E9-D7B1DF4D7B2D}"/>
                </a:ext>
              </a:extLst>
            </p:cNvPr>
            <p:cNvSpPr txBox="1"/>
            <p:nvPr/>
          </p:nvSpPr>
          <p:spPr>
            <a:xfrm>
              <a:off x="4233" y="5225321"/>
              <a:ext cx="1199600" cy="415498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Diamond Elixir</a:t>
              </a:r>
              <a:br>
                <a:rPr lang="pt-PT" sz="700" dirty="0">
                  <a:latin typeface="Oriflame Sans 2.0" panose="020B0502020204020303" pitchFamily="34" charset="0"/>
                </a:rPr>
              </a:br>
              <a:r>
                <a:rPr lang="pt-PT" sz="700" dirty="0">
                  <a:latin typeface="Oriflame Sans 2.0" panose="020B0502020204020303" pitchFamily="34" charset="0"/>
                </a:rPr>
                <a:t>aumentar a luminosidade da pele</a:t>
              </a:r>
              <a:endParaRPr lang="pt-PT" sz="500" dirty="0">
                <a:latin typeface="Oriflame Sans 2.0" panose="020B05020202040203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35395D-509C-732D-1316-D131AB5A57FD}"/>
              </a:ext>
            </a:extLst>
          </p:cNvPr>
          <p:cNvGrpSpPr/>
          <p:nvPr/>
        </p:nvGrpSpPr>
        <p:grpSpPr>
          <a:xfrm>
            <a:off x="-66670" y="3655811"/>
            <a:ext cx="1278969" cy="992702"/>
            <a:chOff x="-66670" y="3655811"/>
            <a:chExt cx="1278969" cy="9927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88CEC1-69DF-F235-46DC-4BFBC68D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70" y="3655811"/>
              <a:ext cx="1278969" cy="9927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1D19F3-BC90-9A4E-2303-757E5AC1C794}"/>
                </a:ext>
              </a:extLst>
            </p:cNvPr>
            <p:cNvSpPr txBox="1"/>
            <p:nvPr/>
          </p:nvSpPr>
          <p:spPr>
            <a:xfrm>
              <a:off x="47377" y="4085024"/>
              <a:ext cx="1050873" cy="415498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dirty="0">
                  <a:latin typeface="Oriflame Sans 2.0" panose="020B0502020204020303" pitchFamily="34" charset="0"/>
                </a:rPr>
                <a:t>Limpeza, tónico e desmaquilhante </a:t>
              </a:r>
            </a:p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tudo em um</a:t>
              </a:r>
              <a:endParaRPr lang="pt-PT" sz="500" b="1" dirty="0">
                <a:latin typeface="Oriflame Sans 2.0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9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33042-7F78-6146-B35F-5EFA691DE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BD6F6-21E0-6490-A377-413009AA6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5"/>
          <a:stretch>
            <a:fillRect/>
          </a:stretch>
        </p:blipFill>
        <p:spPr>
          <a:xfrm>
            <a:off x="3573328" y="643727"/>
            <a:ext cx="1760672" cy="2093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28B266-35FD-DE65-238E-0D1D3D1EB7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88264"/>
            <a:ext cx="1323850" cy="469609"/>
          </a:xfrm>
          <a:prstGeom prst="rect">
            <a:avLst/>
          </a:prstGeom>
        </p:spPr>
      </p:pic>
      <p:pic>
        <p:nvPicPr>
          <p:cNvPr id="5" name="47686_8">
            <a:hlinkClick r:id="" action="ppaction://media"/>
            <a:extLst>
              <a:ext uri="{FF2B5EF4-FFF2-40B4-BE49-F238E27FC236}">
                <a16:creationId xmlns:a16="http://schemas.microsoft.com/office/drawing/2014/main" id="{D67AAA6B-827D-2D31-DB0E-7F9417E59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640081"/>
            <a:ext cx="2072640" cy="2072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AF3C59-BE35-0246-62D6-EEE7831ED0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1818" b="64827"/>
          <a:stretch>
            <a:fillRect/>
          </a:stretch>
        </p:blipFill>
        <p:spPr>
          <a:xfrm>
            <a:off x="2072640" y="640080"/>
            <a:ext cx="1500688" cy="2072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A7E700-C4E6-5BA0-0EFC-278E12F94A88}"/>
              </a:ext>
            </a:extLst>
          </p:cNvPr>
          <p:cNvSpPr txBox="1"/>
          <p:nvPr/>
        </p:nvSpPr>
        <p:spPr>
          <a:xfrm>
            <a:off x="0" y="2778006"/>
            <a:ext cx="5303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Creme Anti-</a:t>
            </a:r>
            <a:r>
              <a:rPr lang="en-US" b="1" dirty="0" err="1">
                <a:solidFill>
                  <a:schemeClr val="tx1"/>
                </a:solidFill>
                <a:latin typeface="Oriflame Sans 2.0" panose="020B0502020204020303" pitchFamily="34" charset="0"/>
              </a:rPr>
              <a:t>idade</a:t>
            </a:r>
            <a:r>
              <a:rPr lang="en-US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Oriflame Sans 2.0" panose="020B0502020204020303" pitchFamily="34" charset="0"/>
              </a:rPr>
              <a:t>Iluminador</a:t>
            </a:r>
            <a:r>
              <a:rPr lang="en-US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 Diamond Cellular</a:t>
            </a:r>
          </a:p>
          <a:p>
            <a:pPr algn="ctr"/>
            <a:r>
              <a:rPr lang="en-US" sz="1400" b="1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Aumenta</a:t>
            </a:r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a </a:t>
            </a:r>
            <a:r>
              <a:rPr lang="en-US" sz="1400" b="1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elasticidade</a:t>
            </a:r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e </a:t>
            </a:r>
            <a:r>
              <a:rPr lang="en-US" sz="1400" b="1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firmeza</a:t>
            </a:r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da </a:t>
            </a:r>
            <a:r>
              <a:rPr lang="en-US" sz="1400" b="1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pele</a:t>
            </a:r>
            <a:endParaRPr lang="en-US" sz="1400" b="1" dirty="0">
              <a:solidFill>
                <a:schemeClr val="bg1"/>
              </a:solidFill>
              <a:highlight>
                <a:srgbClr val="8F94D6"/>
              </a:highlight>
              <a:latin typeface="Oriflame Sans 2.0" panose="020B0502020204020303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5C027-9716-DAC2-70E3-824D846ACACF}"/>
              </a:ext>
            </a:extLst>
          </p:cNvPr>
          <p:cNvSpPr/>
          <p:nvPr/>
        </p:nvSpPr>
        <p:spPr>
          <a:xfrm>
            <a:off x="1625600" y="6303258"/>
            <a:ext cx="3708399" cy="916914"/>
          </a:xfrm>
          <a:prstGeom prst="rect">
            <a:avLst/>
          </a:prstGeom>
          <a:solidFill>
            <a:srgbClr val="8F9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73E57-7F40-ECDE-734B-8EB2899F3888}"/>
              </a:ext>
            </a:extLst>
          </p:cNvPr>
          <p:cNvSpPr txBox="1"/>
          <p:nvPr/>
        </p:nvSpPr>
        <p:spPr>
          <a:xfrm>
            <a:off x="2265680" y="6387749"/>
            <a:ext cx="30378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"Rico, mas </a:t>
            </a:r>
            <a:r>
              <a:rPr lang="en-US" sz="1400" i="1" spc="-9" dirty="0" err="1">
                <a:solidFill>
                  <a:prstClr val="white"/>
                </a:solidFill>
                <a:latin typeface="Oriflame Sans 2.0"/>
              </a:rPr>
              <a:t>absorve</a:t>
            </a: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 </a:t>
            </a:r>
            <a:r>
              <a:rPr lang="en-US" sz="1400" i="1" spc="-9" dirty="0" err="1">
                <a:solidFill>
                  <a:prstClr val="white"/>
                </a:solidFill>
                <a:latin typeface="Oriflame Sans 2.0"/>
              </a:rPr>
              <a:t>bem</a:t>
            </a: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 e </a:t>
            </a:r>
            <a:r>
              <a:rPr lang="en-US" sz="1400" i="1" spc="-9" dirty="0" err="1">
                <a:solidFill>
                  <a:prstClr val="white"/>
                </a:solidFill>
                <a:latin typeface="Oriflame Sans 2.0"/>
              </a:rPr>
              <a:t>nutre</a:t>
            </a: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 a </a:t>
            </a:r>
            <a:r>
              <a:rPr lang="en-US" sz="1400" i="1" spc="-9" dirty="0" err="1">
                <a:solidFill>
                  <a:prstClr val="white"/>
                </a:solidFill>
                <a:latin typeface="Oriflame Sans 2.0"/>
              </a:rPr>
              <a:t>pele</a:t>
            </a: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, </a:t>
            </a:r>
            <a:r>
              <a:rPr lang="en-US" sz="1400" i="1" spc="-9" dirty="0" err="1">
                <a:solidFill>
                  <a:prstClr val="white"/>
                </a:solidFill>
                <a:latin typeface="Oriflame Sans 2.0"/>
              </a:rPr>
              <a:t>dando</a:t>
            </a: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 </a:t>
            </a:r>
            <a:r>
              <a:rPr lang="en-US" sz="1400" i="1" spc="-9" dirty="0" err="1">
                <a:solidFill>
                  <a:prstClr val="white"/>
                </a:solidFill>
                <a:latin typeface="Oriflame Sans 2.0"/>
              </a:rPr>
              <a:t>uma</a:t>
            </a: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 </a:t>
            </a:r>
            <a:r>
              <a:rPr lang="en-US" sz="1400" i="1" spc="-9" dirty="0" err="1">
                <a:solidFill>
                  <a:prstClr val="white"/>
                </a:solidFill>
                <a:latin typeface="Oriflame Sans 2.0"/>
              </a:rPr>
              <a:t>luminosidade</a:t>
            </a: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 </a:t>
            </a:r>
            <a:r>
              <a:rPr lang="en-US" sz="1400" i="1" spc="-9" dirty="0" err="1">
                <a:solidFill>
                  <a:prstClr val="white"/>
                </a:solidFill>
                <a:latin typeface="Oriflame Sans 2.0"/>
              </a:rPr>
              <a:t>saudável</a:t>
            </a:r>
            <a:r>
              <a:rPr lang="en-US" sz="1400" i="1" spc="-9" dirty="0">
                <a:solidFill>
                  <a:prstClr val="white"/>
                </a:solidFill>
                <a:latin typeface="Oriflame Sans 2.0"/>
              </a:rPr>
              <a:t>"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779954-B491-2E88-44C6-7407F088BA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27" y="6045881"/>
            <a:ext cx="1422400" cy="142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87295F-9C87-0676-E548-45811B08E70F}"/>
              </a:ext>
            </a:extLst>
          </p:cNvPr>
          <p:cNvSpPr txBox="1"/>
          <p:nvPr/>
        </p:nvSpPr>
        <p:spPr>
          <a:xfrm>
            <a:off x="1181795" y="3425651"/>
            <a:ext cx="41486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Aumenta significativamente a firmeza, a luminosidade e a elasticidade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baseline="30000" dirty="0">
                <a:latin typeface="Oriflame Sans 2.0" panose="020B0502020204020303" pitchFamily="34" charset="0"/>
              </a:rPr>
              <a:t>Δ1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Reduz visivelmente a aparência de </a:t>
            </a:r>
            <a:r>
              <a:rPr lang="pt-PT" sz="1200" dirty="0" err="1">
                <a:latin typeface="Oriflame Sans 2.0" panose="020B0502020204020303" pitchFamily="34" charset="0"/>
              </a:rPr>
              <a:t>rídulas</a:t>
            </a:r>
            <a:r>
              <a:rPr lang="pt-PT" sz="1200" dirty="0">
                <a:latin typeface="Oriflame Sans 2.0" panose="020B0502020204020303" pitchFamily="34" charset="0"/>
              </a:rPr>
              <a:t> e rugas</a:t>
            </a:r>
            <a:r>
              <a:rPr lang="en-US" sz="1200" baseline="30000" dirty="0">
                <a:latin typeface="Oriflame Sans 2.0" panose="020B0502020204020303" pitchFamily="34" charset="0"/>
              </a:rPr>
              <a:t>*1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80% observaram uma pele mais luminosa e radiante desde a primeira utilização</a:t>
            </a:r>
            <a:r>
              <a:rPr lang="en-US" sz="1200" dirty="0">
                <a:latin typeface="Oriflame Sans 2.0" panose="020B0502020204020303" pitchFamily="34" charset="0"/>
              </a:rPr>
              <a:t>*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Hidratação durante 24 horas clinicamente comprovada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Oriflame Sans 2.0" panose="020B0502020204020303" pitchFamily="34" charset="0"/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DB1471-E6BB-252A-DC56-A7190A17B35B}"/>
              </a:ext>
            </a:extLst>
          </p:cNvPr>
          <p:cNvSpPr txBox="1"/>
          <p:nvPr/>
        </p:nvSpPr>
        <p:spPr>
          <a:xfrm>
            <a:off x="-24677" y="7209817"/>
            <a:ext cx="551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aseline="300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Δ1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 </a:t>
            </a:r>
            <a:r>
              <a:rPr lang="pt-PT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Clinicamente testado com utilização de limpeza, creme de dia e creme de noite durante 28 dias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.</a:t>
            </a: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*1 </a:t>
            </a:r>
            <a:r>
              <a:rPr lang="pt-PT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Teste de consumidor com utilização de limpeza, creme de dia e creme de noite durante 42 dias</a:t>
            </a:r>
            <a:endParaRPr lang="en-US" sz="600" dirty="0">
              <a:solidFill>
                <a:schemeClr val="bg1">
                  <a:lumMod val="50000"/>
                </a:schemeClr>
              </a:solidFill>
              <a:latin typeface="Oriflame Sans 2.0" panose="020B0502020204020303" pitchFamily="34" charset="0"/>
            </a:endParaRP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* Teste de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consumidor</a:t>
            </a:r>
            <a:endParaRPr lang="en-US" sz="600" dirty="0">
              <a:solidFill>
                <a:schemeClr val="bg1">
                  <a:lumMod val="50000"/>
                </a:schemeClr>
              </a:solidFill>
              <a:latin typeface="Oriflame Sans 2.0" panose="020B050202020402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412872-AE95-78CC-01C2-ADA8CC93F1AF}"/>
              </a:ext>
            </a:extLst>
          </p:cNvPr>
          <p:cNvSpPr txBox="1"/>
          <p:nvPr/>
        </p:nvSpPr>
        <p:spPr>
          <a:xfrm>
            <a:off x="1301801" y="4816380"/>
            <a:ext cx="395133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3997"/>
            <a:r>
              <a:rPr lang="en-US" sz="14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Diamond Elixir</a:t>
            </a:r>
          </a:p>
          <a:p>
            <a:pPr algn="l" defTabSz="343997"/>
            <a:r>
              <a:rPr lang="en-US" sz="1200" dirty="0">
                <a:latin typeface="Oriflame Sans 2.0" panose="020B0502020204020303" pitchFamily="34" charset="0"/>
              </a:rPr>
              <a:t>Diamante </a:t>
            </a:r>
            <a:r>
              <a:rPr lang="en-US" sz="1200" dirty="0" err="1">
                <a:latin typeface="Oriflame Sans 2.0" panose="020B0502020204020303" pitchFamily="34" charset="0"/>
              </a:rPr>
              <a:t>em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dirty="0" err="1">
                <a:latin typeface="Oriflame Sans 2.0" panose="020B0502020204020303" pitchFamily="34" charset="0"/>
              </a:rPr>
              <a:t>Pó</a:t>
            </a:r>
            <a:r>
              <a:rPr lang="en-US" sz="1200" dirty="0">
                <a:latin typeface="Oriflame Sans 2.0" panose="020B0502020204020303" pitchFamily="34" charset="0"/>
              </a:rPr>
              <a:t>, </a:t>
            </a:r>
            <a:r>
              <a:rPr lang="en-US" sz="1200" dirty="0" err="1">
                <a:latin typeface="Oriflame Sans 2.0" panose="020B0502020204020303" pitchFamily="34" charset="0"/>
              </a:rPr>
              <a:t>Extrato</a:t>
            </a:r>
            <a:r>
              <a:rPr lang="en-US" sz="1200" dirty="0">
                <a:latin typeface="Oriflame Sans 2.0" panose="020B0502020204020303" pitchFamily="34" charset="0"/>
              </a:rPr>
              <a:t> de </a:t>
            </a:r>
            <a:r>
              <a:rPr lang="en-US" sz="1200" dirty="0" err="1">
                <a:latin typeface="Oriflame Sans 2.0" panose="020B0502020204020303" pitchFamily="34" charset="0"/>
              </a:rPr>
              <a:t>Trufa</a:t>
            </a:r>
            <a:r>
              <a:rPr lang="en-US" sz="1200" dirty="0">
                <a:latin typeface="Oriflame Sans 2.0" panose="020B0502020204020303" pitchFamily="34" charset="0"/>
              </a:rPr>
              <a:t> Branca e </a:t>
            </a:r>
            <a:r>
              <a:rPr lang="en-US" sz="1200" dirty="0" err="1">
                <a:latin typeface="Oriflame Sans 2.0" panose="020B0502020204020303" pitchFamily="34" charset="0"/>
              </a:rPr>
              <a:t>Ativo</a:t>
            </a:r>
            <a:r>
              <a:rPr lang="en-US" sz="1200" dirty="0">
                <a:latin typeface="Oriflame Sans 2.0" panose="020B0502020204020303" pitchFamily="34" charset="0"/>
              </a:rPr>
              <a:t> Skin Luminous </a:t>
            </a:r>
            <a:r>
              <a:rPr lang="en-US" sz="1200" dirty="0" err="1">
                <a:latin typeface="Oriflame Sans 2.0" panose="020B0502020204020303" pitchFamily="34" charset="0"/>
              </a:rPr>
              <a:t>que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dirty="0" err="1">
                <a:latin typeface="Oriflame Sans 2.0" panose="020B0502020204020303" pitchFamily="34" charset="0"/>
              </a:rPr>
              <a:t>aumenta</a:t>
            </a:r>
            <a:r>
              <a:rPr lang="en-US" sz="1200" dirty="0">
                <a:latin typeface="Oriflame Sans 2.0" panose="020B0502020204020303" pitchFamily="34" charset="0"/>
              </a:rPr>
              <a:t> a </a:t>
            </a:r>
            <a:r>
              <a:rPr lang="en-US" sz="1200" dirty="0" err="1">
                <a:latin typeface="Oriflame Sans 2.0" panose="020B0502020204020303" pitchFamily="34" charset="0"/>
              </a:rPr>
              <a:t>luminosidade</a:t>
            </a:r>
            <a:r>
              <a:rPr lang="en-US" sz="1200" dirty="0">
                <a:latin typeface="Oriflame Sans 2.0" panose="020B0502020204020303" pitchFamily="34" charset="0"/>
              </a:rPr>
              <a:t> da </a:t>
            </a:r>
            <a:r>
              <a:rPr lang="en-US" sz="1200" dirty="0" err="1">
                <a:latin typeface="Oriflame Sans 2.0" panose="020B0502020204020303" pitchFamily="34" charset="0"/>
              </a:rPr>
              <a:t>pele</a:t>
            </a:r>
            <a:r>
              <a:rPr lang="en-US" sz="1200" dirty="0">
                <a:latin typeface="Oriflame Sans 2.0" panose="020B0502020204020303" pitchFamily="34" charset="0"/>
              </a:rPr>
              <a:t>.</a:t>
            </a:r>
          </a:p>
          <a:p>
            <a:pPr algn="l" defTabSz="343997"/>
            <a:r>
              <a:rPr lang="en-US" sz="1400" b="1" spc="-19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Complexo</a:t>
            </a:r>
            <a:r>
              <a:rPr lang="en-US" sz="14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Cellular Booster</a:t>
            </a:r>
          </a:p>
          <a:p>
            <a:pPr algn="l" defTabSz="343997"/>
            <a:r>
              <a:rPr lang="en-US" sz="1200" dirty="0" err="1">
                <a:latin typeface="Oriflame Sans 2.0" panose="020B0502020204020303" pitchFamily="34" charset="0"/>
              </a:rPr>
              <a:t>Aumenta</a:t>
            </a:r>
            <a:r>
              <a:rPr lang="en-US" sz="1200" dirty="0">
                <a:latin typeface="Oriflame Sans 2.0" panose="020B0502020204020303" pitchFamily="34" charset="0"/>
              </a:rPr>
              <a:t> o </a:t>
            </a:r>
            <a:r>
              <a:rPr lang="en-US" sz="1200" dirty="0" err="1">
                <a:latin typeface="Oriflame Sans 2.0" panose="020B0502020204020303" pitchFamily="34" charset="0"/>
              </a:rPr>
              <a:t>colagénio</a:t>
            </a:r>
            <a:r>
              <a:rPr lang="en-US" sz="1200" dirty="0">
                <a:latin typeface="Oriflame Sans 2.0" panose="020B0502020204020303" pitchFamily="34" charset="0"/>
              </a:rPr>
              <a:t>, </a:t>
            </a:r>
            <a:r>
              <a:rPr lang="en-US" sz="1200" dirty="0" err="1">
                <a:latin typeface="Oriflame Sans 2.0" panose="020B0502020204020303" pitchFamily="34" charset="0"/>
              </a:rPr>
              <a:t>hidratação</a:t>
            </a:r>
            <a:r>
              <a:rPr lang="en-US" sz="1200" dirty="0">
                <a:latin typeface="Oriflame Sans 2.0" panose="020B0502020204020303" pitchFamily="34" charset="0"/>
              </a:rPr>
              <a:t>, e protege contra o stress </a:t>
            </a:r>
            <a:r>
              <a:rPr lang="en-US" sz="1200" dirty="0" err="1">
                <a:latin typeface="Oriflame Sans 2.0" panose="020B0502020204020303" pitchFamily="34" charset="0"/>
              </a:rPr>
              <a:t>oxidativo</a:t>
            </a:r>
            <a:endParaRPr lang="en-US" sz="1200" dirty="0">
              <a:latin typeface="Oriflame Sans 2.0" panose="020B0502020204020303" pitchFamily="34" charset="0"/>
            </a:endParaRPr>
          </a:p>
          <a:p>
            <a:pPr algn="l" defTabSz="343997"/>
            <a:endParaRPr lang="en-US" sz="1400" b="1" spc="-19" dirty="0">
              <a:solidFill>
                <a:schemeClr val="bg1"/>
              </a:solidFill>
              <a:highlight>
                <a:srgbClr val="8F94D6"/>
              </a:highlight>
              <a:latin typeface="Oriflame Sans 2.0" panose="020B0502020204020303" pitchFamily="34" charset="0"/>
            </a:endParaRPr>
          </a:p>
          <a:p>
            <a:pPr algn="l" defTabSz="343997"/>
            <a:endParaRPr lang="en-US" sz="1200" dirty="0">
              <a:latin typeface="Oriflame Sans 2.0" panose="020B0502020204020303" pitchFamily="34" charset="0"/>
            </a:endParaRPr>
          </a:p>
          <a:p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74ECC4-CCE6-2588-02AE-F92B0925CC48}"/>
              </a:ext>
            </a:extLst>
          </p:cNvPr>
          <p:cNvGrpSpPr/>
          <p:nvPr/>
        </p:nvGrpSpPr>
        <p:grpSpPr>
          <a:xfrm>
            <a:off x="15429" y="5002649"/>
            <a:ext cx="1278969" cy="705026"/>
            <a:chOff x="15429" y="5002649"/>
            <a:chExt cx="1278969" cy="7050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B952CE-99E5-1D97-AE99-3E628DF62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0" y="5002649"/>
              <a:ext cx="1132048" cy="54108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4792CC-0AD3-8324-E481-3E205F79B6C2}"/>
                </a:ext>
              </a:extLst>
            </p:cNvPr>
            <p:cNvSpPr txBox="1"/>
            <p:nvPr/>
          </p:nvSpPr>
          <p:spPr>
            <a:xfrm>
              <a:off x="15429" y="5292177"/>
              <a:ext cx="1278969" cy="415498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Diamond Elixir</a:t>
              </a:r>
              <a:br>
                <a:rPr lang="pt-PT" sz="700" dirty="0">
                  <a:latin typeface="Oriflame Sans 2.0" panose="020B0502020204020303" pitchFamily="34" charset="0"/>
                </a:rPr>
              </a:br>
              <a:r>
                <a:rPr lang="pt-PT" sz="700" dirty="0">
                  <a:latin typeface="Oriflame Sans 2.0" panose="020B0502020204020303" pitchFamily="34" charset="0"/>
                </a:rPr>
                <a:t>aumentar a luminosidade da pele</a:t>
              </a:r>
              <a:endParaRPr lang="pt-PT" sz="500" dirty="0">
                <a:latin typeface="Oriflame Sans 2.0" panose="020B05020202040203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D1BA37-6D8E-7557-69EE-E0068AE85014}"/>
              </a:ext>
            </a:extLst>
          </p:cNvPr>
          <p:cNvGrpSpPr/>
          <p:nvPr/>
        </p:nvGrpSpPr>
        <p:grpSpPr>
          <a:xfrm>
            <a:off x="73160" y="3820856"/>
            <a:ext cx="1158781" cy="944184"/>
            <a:chOff x="73160" y="3820856"/>
            <a:chExt cx="1158781" cy="9441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7F620A-85FD-A8F5-339D-BD40E0395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2" y="3820856"/>
              <a:ext cx="1101216" cy="9441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35DEA8-DB26-414C-7A5A-8469A7D9E6A1}"/>
                </a:ext>
              </a:extLst>
            </p:cNvPr>
            <p:cNvSpPr txBox="1"/>
            <p:nvPr/>
          </p:nvSpPr>
          <p:spPr>
            <a:xfrm>
              <a:off x="73160" y="4241820"/>
              <a:ext cx="1158781" cy="523220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Creme </a:t>
              </a:r>
              <a:r>
                <a:rPr lang="pt-PT" sz="700" b="1" dirty="0" err="1">
                  <a:latin typeface="Oriflame Sans 2.0" panose="020B0502020204020303" pitchFamily="34" charset="0"/>
                </a:rPr>
                <a:t>Anti-idade</a:t>
              </a:r>
              <a:endParaRPr lang="pt-PT" sz="700" b="1" dirty="0">
                <a:latin typeface="Oriflame Sans 2.0" panose="020B0502020204020303" pitchFamily="34" charset="0"/>
              </a:endParaRPr>
            </a:p>
            <a:p>
              <a:pPr algn="ctr"/>
              <a:r>
                <a:rPr lang="pt-PT" sz="700" dirty="0">
                  <a:latin typeface="Oriflame Sans 2.0" panose="020B0502020204020303" pitchFamily="34" charset="0"/>
                </a:rPr>
                <a:t>ajuda a melhorar a elasticidade e a firmeza da pele</a:t>
              </a:r>
              <a:endParaRPr lang="pt-PT" sz="500" dirty="0">
                <a:latin typeface="Oriflame Sans 2.0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6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230C5-98DD-7DEB-276E-73ACC0C50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CBF19-F41C-7720-BB0F-ADFE968A5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88264"/>
            <a:ext cx="1323850" cy="4696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F1149A-4E30-C75E-C631-DE6C38560D8B}"/>
              </a:ext>
            </a:extLst>
          </p:cNvPr>
          <p:cNvSpPr/>
          <p:nvPr/>
        </p:nvSpPr>
        <p:spPr>
          <a:xfrm>
            <a:off x="1625600" y="6408361"/>
            <a:ext cx="3708399" cy="916914"/>
          </a:xfrm>
          <a:prstGeom prst="rect">
            <a:avLst/>
          </a:prstGeom>
          <a:solidFill>
            <a:srgbClr val="8F9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417ED-F701-4F8B-5565-73E81515CE8F}"/>
              </a:ext>
            </a:extLst>
          </p:cNvPr>
          <p:cNvSpPr txBox="1"/>
          <p:nvPr/>
        </p:nvSpPr>
        <p:spPr>
          <a:xfrm>
            <a:off x="2265680" y="6492852"/>
            <a:ext cx="30378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bg1"/>
                </a:solidFill>
                <a:latin typeface="Oriflame Sans 2.0" panose="020B0502020204020303" pitchFamily="34" charset="0"/>
              </a:rPr>
              <a:t>"</a:t>
            </a:r>
            <a:r>
              <a:rPr lang="pt-PT" sz="1400" i="1" dirty="0">
                <a:solidFill>
                  <a:schemeClr val="bg1"/>
                </a:solidFill>
                <a:latin typeface="Oriflame Sans 2.0" panose="020B0502020204020303" pitchFamily="34" charset="0"/>
              </a:rPr>
              <a:t>Textura sedosa e agradável, com um aroma delicioso, e rende bastante</a:t>
            </a:r>
            <a:r>
              <a:rPr lang="en-US" sz="1400" i="1" dirty="0">
                <a:solidFill>
                  <a:schemeClr val="bg1"/>
                </a:solidFill>
                <a:latin typeface="Oriflame Sans 2.0" panose="020B0502020204020303" pitchFamily="34" charset="0"/>
              </a:rPr>
              <a:t>"</a:t>
            </a:r>
            <a:endParaRPr lang="en-US" sz="1400" i="1" spc="-9" dirty="0">
              <a:solidFill>
                <a:schemeClr val="bg1"/>
              </a:solidFill>
              <a:latin typeface="Oriflame Sans 2.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15FCB-1D3A-8860-A15B-C4AB2E71A5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7"/>
          <a:stretch>
            <a:fillRect/>
          </a:stretch>
        </p:blipFill>
        <p:spPr>
          <a:xfrm>
            <a:off x="1170683" y="642363"/>
            <a:ext cx="2375157" cy="210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A7908E-01D5-CEF9-6466-14E2580E09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9"/>
          <a:stretch>
            <a:fillRect/>
          </a:stretch>
        </p:blipFill>
        <p:spPr>
          <a:xfrm>
            <a:off x="3545840" y="642364"/>
            <a:ext cx="1788160" cy="2108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B199F7-3906-325A-C36D-35D6A04398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5" y="5909491"/>
            <a:ext cx="1937510" cy="1937510"/>
          </a:xfrm>
          <a:prstGeom prst="rect">
            <a:avLst/>
          </a:prstGeom>
        </p:spPr>
      </p:pic>
      <p:pic>
        <p:nvPicPr>
          <p:cNvPr id="11" name="asset _ diamond cellular restage _ asset _ night restorative concentrate product _ 1080x1920 px _ 00.08 sec">
            <a:hlinkClick r:id="" action="ppaction://media"/>
            <a:extLst>
              <a:ext uri="{FF2B5EF4-FFF2-40B4-BE49-F238E27FC236}">
                <a16:creationId xmlns:a16="http://schemas.microsoft.com/office/drawing/2014/main" id="{1D75088B-DB4E-6B32-62B2-188A725D2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42363"/>
            <a:ext cx="1185881" cy="21080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9464CC-86E0-15B6-BFCA-EF9ED49741EB}"/>
              </a:ext>
            </a:extLst>
          </p:cNvPr>
          <p:cNvSpPr txBox="1"/>
          <p:nvPr/>
        </p:nvSpPr>
        <p:spPr>
          <a:xfrm>
            <a:off x="0" y="2778006"/>
            <a:ext cx="5303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Oriflame Sans 2.0" panose="020B0502020204020303" pitchFamily="34" charset="0"/>
              </a:rPr>
              <a:t>Concentrado</a:t>
            </a:r>
            <a:r>
              <a:rPr lang="en-US" b="1" dirty="0">
                <a:solidFill>
                  <a:schemeClr val="tx1"/>
                </a:solidFill>
                <a:latin typeface="Oriflame Sans 2.0" panose="020B0502020204020303" pitchFamily="34" charset="0"/>
              </a:rPr>
              <a:t> de Noite Diamond Cellular</a:t>
            </a:r>
          </a:p>
          <a:p>
            <a:pPr algn="ctr"/>
            <a:r>
              <a:rPr lang="pt-PT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Pele visivelmente mais jovem e radiante</a:t>
            </a:r>
            <a:endParaRPr lang="en-US" sz="1400" b="1" dirty="0">
              <a:solidFill>
                <a:schemeClr val="bg1"/>
              </a:solidFill>
              <a:highlight>
                <a:srgbClr val="8F94D6"/>
              </a:highlight>
              <a:latin typeface="Oriflame Sans 2.0" panose="020B0502020204020303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Oriflame Sans 2.0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7C75D0-08F2-2EAC-6091-57D45B8B7993}"/>
              </a:ext>
            </a:extLst>
          </p:cNvPr>
          <p:cNvSpPr txBox="1"/>
          <p:nvPr/>
        </p:nvSpPr>
        <p:spPr>
          <a:xfrm>
            <a:off x="1335828" y="3346174"/>
            <a:ext cx="39431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Aumenta a hidratação, a firmeza e a elasticidade, clinicamente comprovado</a:t>
            </a:r>
            <a:r>
              <a:rPr lang="el-GR" sz="1200" baseline="30000" dirty="0">
                <a:latin typeface="Oriflame Sans 2.0" panose="020B0502020204020303" pitchFamily="34" charset="0"/>
              </a:rPr>
              <a:t>Δ </a:t>
            </a:r>
            <a:endParaRPr lang="en-US" sz="1200" baseline="30000" dirty="0">
              <a:latin typeface="Oriflame Sans 2.0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Atua sobre os sinais de envelhecimento ao nível celular</a:t>
            </a:r>
            <a:endParaRPr lang="en-US" sz="1200" dirty="0">
              <a:latin typeface="Oriflame Sans 2.0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Estimular a renovação celular durante a noite</a:t>
            </a:r>
            <a:endParaRPr lang="en-US" sz="1200" dirty="0">
              <a:latin typeface="Oriflame Sans 2.0" panose="020B05020202040203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sz="1200" dirty="0">
                <a:latin typeface="Oriflame Sans 2.0" panose="020B0502020204020303" pitchFamily="34" charset="0"/>
              </a:rPr>
              <a:t>Ajuda a iluminar e a uniformizar o tom da pele</a:t>
            </a:r>
            <a:r>
              <a:rPr lang="en-US" sz="1200" dirty="0">
                <a:latin typeface="Oriflame Sans 2.0" panose="020B0502020204020303" pitchFamily="34" charset="0"/>
              </a:rPr>
              <a:t>*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4E069-8C5C-D24C-0D1C-EB7ACACEB868}"/>
              </a:ext>
            </a:extLst>
          </p:cNvPr>
          <p:cNvSpPr txBox="1"/>
          <p:nvPr/>
        </p:nvSpPr>
        <p:spPr>
          <a:xfrm>
            <a:off x="1523701" y="4565077"/>
            <a:ext cx="37790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3997"/>
            <a:r>
              <a:rPr lang="en-US" sz="14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Diamond Elixir </a:t>
            </a:r>
            <a:r>
              <a:rPr lang="en-US" sz="1200" dirty="0">
                <a:latin typeface="Oriflame Sans 2.0" panose="020B0502020204020303" pitchFamily="34" charset="0"/>
              </a:rPr>
              <a:t>Diamante </a:t>
            </a:r>
            <a:r>
              <a:rPr lang="en-US" sz="1200" dirty="0" err="1">
                <a:latin typeface="Oriflame Sans 2.0" panose="020B0502020204020303" pitchFamily="34" charset="0"/>
              </a:rPr>
              <a:t>em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dirty="0" err="1">
                <a:latin typeface="Oriflame Sans 2.0" panose="020B0502020204020303" pitchFamily="34" charset="0"/>
              </a:rPr>
              <a:t>Pó</a:t>
            </a:r>
            <a:r>
              <a:rPr lang="en-US" sz="1200" dirty="0">
                <a:latin typeface="Oriflame Sans 2.0" panose="020B0502020204020303" pitchFamily="34" charset="0"/>
              </a:rPr>
              <a:t>, </a:t>
            </a:r>
            <a:r>
              <a:rPr lang="en-US" sz="1200" dirty="0" err="1">
                <a:latin typeface="Oriflame Sans 2.0" panose="020B0502020204020303" pitchFamily="34" charset="0"/>
              </a:rPr>
              <a:t>Extrato</a:t>
            </a:r>
            <a:r>
              <a:rPr lang="en-US" sz="1200" dirty="0">
                <a:latin typeface="Oriflame Sans 2.0" panose="020B0502020204020303" pitchFamily="34" charset="0"/>
              </a:rPr>
              <a:t> de </a:t>
            </a:r>
            <a:r>
              <a:rPr lang="en-US" sz="1200" dirty="0" err="1">
                <a:latin typeface="Oriflame Sans 2.0" panose="020B0502020204020303" pitchFamily="34" charset="0"/>
              </a:rPr>
              <a:t>Trufa</a:t>
            </a:r>
            <a:r>
              <a:rPr lang="en-US" sz="1200" dirty="0">
                <a:latin typeface="Oriflame Sans 2.0" panose="020B0502020204020303" pitchFamily="34" charset="0"/>
              </a:rPr>
              <a:t> Branca e </a:t>
            </a:r>
            <a:r>
              <a:rPr lang="en-US" sz="1200" dirty="0" err="1">
                <a:latin typeface="Oriflame Sans 2.0" panose="020B0502020204020303" pitchFamily="34" charset="0"/>
              </a:rPr>
              <a:t>Ativo</a:t>
            </a:r>
            <a:r>
              <a:rPr lang="en-US" sz="1200" dirty="0">
                <a:latin typeface="Oriflame Sans 2.0" panose="020B0502020204020303" pitchFamily="34" charset="0"/>
              </a:rPr>
              <a:t> Skin Luminous para </a:t>
            </a:r>
            <a:r>
              <a:rPr lang="en-US" sz="1200" dirty="0" err="1">
                <a:latin typeface="Oriflame Sans 2.0" panose="020B0502020204020303" pitchFamily="34" charset="0"/>
              </a:rPr>
              <a:t>mais</a:t>
            </a:r>
            <a:r>
              <a:rPr lang="en-US" sz="1200" dirty="0">
                <a:latin typeface="Oriflame Sans 2.0" panose="020B0502020204020303" pitchFamily="34" charset="0"/>
              </a:rPr>
              <a:t> </a:t>
            </a:r>
            <a:r>
              <a:rPr lang="en-US" sz="1200" dirty="0" err="1">
                <a:latin typeface="Oriflame Sans 2.0" panose="020B0502020204020303" pitchFamily="34" charset="0"/>
              </a:rPr>
              <a:t>luminosidade</a:t>
            </a:r>
            <a:r>
              <a:rPr lang="en-US" sz="1200" dirty="0">
                <a:latin typeface="Oriflame Sans 2.0" panose="020B0502020204020303" pitchFamily="34" charset="0"/>
              </a:rPr>
              <a:t>.</a:t>
            </a:r>
          </a:p>
          <a:p>
            <a:pPr algn="l" defTabSz="343997"/>
            <a:r>
              <a:rPr lang="en-US" sz="1400" b="1" spc="-19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Complexo</a:t>
            </a:r>
            <a:r>
              <a:rPr lang="en-US" sz="14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 Cellular Booster </a:t>
            </a:r>
            <a:r>
              <a:rPr lang="en-US" sz="1200" dirty="0" err="1">
                <a:latin typeface="Oriflame Sans 2.0" panose="020B0502020204020303" pitchFamily="34" charset="0"/>
              </a:rPr>
              <a:t>Aumenta</a:t>
            </a:r>
            <a:r>
              <a:rPr lang="en-US" sz="1200" dirty="0">
                <a:latin typeface="Oriflame Sans 2.0" panose="020B0502020204020303" pitchFamily="34" charset="0"/>
              </a:rPr>
              <a:t> o </a:t>
            </a:r>
            <a:r>
              <a:rPr lang="en-US" sz="1200" dirty="0" err="1">
                <a:latin typeface="Oriflame Sans 2.0" panose="020B0502020204020303" pitchFamily="34" charset="0"/>
              </a:rPr>
              <a:t>colagénio</a:t>
            </a:r>
            <a:r>
              <a:rPr lang="en-US" sz="1200" dirty="0">
                <a:latin typeface="Oriflame Sans 2.0" panose="020B0502020204020303" pitchFamily="34" charset="0"/>
              </a:rPr>
              <a:t>, </a:t>
            </a:r>
            <a:r>
              <a:rPr lang="en-US" sz="1200" dirty="0" err="1">
                <a:latin typeface="Oriflame Sans 2.0" panose="020B0502020204020303" pitchFamily="34" charset="0"/>
              </a:rPr>
              <a:t>hidratação</a:t>
            </a:r>
            <a:r>
              <a:rPr lang="en-US" sz="1200" dirty="0">
                <a:latin typeface="Oriflame Sans 2.0" panose="020B0502020204020303" pitchFamily="34" charset="0"/>
              </a:rPr>
              <a:t>, e protege contra o stress </a:t>
            </a:r>
            <a:r>
              <a:rPr lang="en-US" sz="1200" dirty="0" err="1">
                <a:latin typeface="Oriflame Sans 2.0" panose="020B0502020204020303" pitchFamily="34" charset="0"/>
              </a:rPr>
              <a:t>oxidativo</a:t>
            </a:r>
            <a:endParaRPr lang="en-US" sz="1200" dirty="0">
              <a:latin typeface="Oriflame Sans 2.0" panose="020B0502020204020303" pitchFamily="34" charset="0"/>
            </a:endParaRPr>
          </a:p>
          <a:p>
            <a:r>
              <a:rPr lang="en-US" sz="14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Cellular Sal Acid </a:t>
            </a:r>
            <a:r>
              <a:rPr lang="pt-PT" sz="1200" dirty="0">
                <a:latin typeface="Oriflame Sans 2.0" panose="020B0502020204020303" pitchFamily="34" charset="0"/>
              </a:rPr>
              <a:t>Ácido salicílico, ajuda a esfoliar suavemente a camada mais superficial da pele</a:t>
            </a:r>
            <a:endParaRPr lang="en-US" sz="1200" dirty="0">
              <a:latin typeface="Oriflame Sans 2.0" panose="020B0502020204020303" pitchFamily="34" charset="0"/>
            </a:endParaRPr>
          </a:p>
          <a:p>
            <a:r>
              <a:rPr lang="en-US" sz="1400" b="1" spc="-19" dirty="0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Manteiga de </a:t>
            </a:r>
            <a:r>
              <a:rPr lang="en-US" sz="1400" b="1" spc="-19" dirty="0" err="1">
                <a:solidFill>
                  <a:schemeClr val="bg1"/>
                </a:solidFill>
                <a:highlight>
                  <a:srgbClr val="8F94D6"/>
                </a:highlight>
                <a:latin typeface="Oriflame Sans 2.0" panose="020B0502020204020303" pitchFamily="34" charset="0"/>
              </a:rPr>
              <a:t>Karité</a:t>
            </a:r>
            <a:r>
              <a:rPr lang="en-US" sz="1200" b="1" dirty="0">
                <a:latin typeface="Oriflame Sans 2.0" panose="020B0502020204020303" pitchFamily="34" charset="0"/>
              </a:rPr>
              <a:t>, </a:t>
            </a:r>
            <a:r>
              <a:rPr lang="en-US" sz="1200" dirty="0" err="1">
                <a:latin typeface="Oriflame Sans 2.0" panose="020B0502020204020303" pitchFamily="34" charset="0"/>
              </a:rPr>
              <a:t>hidratante</a:t>
            </a:r>
            <a:r>
              <a:rPr lang="en-US" sz="1200" dirty="0">
                <a:latin typeface="Oriflame Sans 2.0" panose="020B0502020204020303" pitchFamily="34" charset="0"/>
              </a:rPr>
              <a:t> e </a:t>
            </a:r>
            <a:r>
              <a:rPr lang="en-US" sz="1200" dirty="0" err="1">
                <a:latin typeface="Oriflame Sans 2.0" panose="020B0502020204020303" pitchFamily="34" charset="0"/>
              </a:rPr>
              <a:t>nutritivo</a:t>
            </a:r>
            <a:endParaRPr lang="en-US" sz="1200" dirty="0">
              <a:latin typeface="Oriflame Sans 2.0" panose="020B05020202040203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0CB35-03A0-1343-755D-27C8C29E64B7}"/>
              </a:ext>
            </a:extLst>
          </p:cNvPr>
          <p:cNvSpPr txBox="1"/>
          <p:nvPr/>
        </p:nvSpPr>
        <p:spPr>
          <a:xfrm>
            <a:off x="-8575" y="7187025"/>
            <a:ext cx="452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 baseline="300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Δ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Clinicamente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testado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Oriflame Sans 2.0" panose="020B0502020204020303" pitchFamily="34" charset="0"/>
            </a:endParaRP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*Teste de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Oriflame Sans 2.0" panose="020B0502020204020303" pitchFamily="34" charset="0"/>
              </a:rPr>
              <a:t>consumidor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Oriflame Sans 2.0" panose="020B05020202040203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C2D3E6-B892-7815-F9AC-B7A99CBA515C}"/>
              </a:ext>
            </a:extLst>
          </p:cNvPr>
          <p:cNvGrpSpPr/>
          <p:nvPr/>
        </p:nvGrpSpPr>
        <p:grpSpPr>
          <a:xfrm>
            <a:off x="127442" y="3624600"/>
            <a:ext cx="1184583" cy="1015663"/>
            <a:chOff x="127442" y="3624600"/>
            <a:chExt cx="1184583" cy="10156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54EECB-EA3D-E820-0A4B-AD8CE2DFD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42" y="3624600"/>
              <a:ext cx="1184583" cy="10156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9FE891-E976-847D-09F6-9A64E439F9D7}"/>
                </a:ext>
              </a:extLst>
            </p:cNvPr>
            <p:cNvSpPr txBox="1"/>
            <p:nvPr/>
          </p:nvSpPr>
          <p:spPr>
            <a:xfrm>
              <a:off x="140342" y="4078446"/>
              <a:ext cx="1158781" cy="523220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Concentrado de noite</a:t>
              </a:r>
            </a:p>
            <a:p>
              <a:pPr algn="ctr"/>
              <a:r>
                <a:rPr lang="pt-PT" sz="700" dirty="0">
                  <a:latin typeface="Oriflame Sans 2.0" panose="020B0502020204020303" pitchFamily="34" charset="0"/>
                </a:rPr>
                <a:t>para uma pele visivelmente mais jovem e radiante</a:t>
              </a:r>
              <a:endParaRPr lang="pt-PT" sz="500" dirty="0">
                <a:latin typeface="Oriflame Sans 2.0" panose="020B05020202040203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984521-13F1-BD5D-EA91-92BA50F4402F}"/>
              </a:ext>
            </a:extLst>
          </p:cNvPr>
          <p:cNvGrpSpPr/>
          <p:nvPr/>
        </p:nvGrpSpPr>
        <p:grpSpPr>
          <a:xfrm>
            <a:off x="55944" y="4863201"/>
            <a:ext cx="1278969" cy="702365"/>
            <a:chOff x="55944" y="4863201"/>
            <a:chExt cx="1278969" cy="7023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B8EA32-4611-EE6F-3756-E973F679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13" y="4863201"/>
              <a:ext cx="1122433" cy="53648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F5D812-109E-D47D-2E3F-3788377ACF48}"/>
                </a:ext>
              </a:extLst>
            </p:cNvPr>
            <p:cNvSpPr txBox="1"/>
            <p:nvPr/>
          </p:nvSpPr>
          <p:spPr>
            <a:xfrm>
              <a:off x="55944" y="5150068"/>
              <a:ext cx="1278969" cy="415498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b="1" dirty="0">
                  <a:latin typeface="Oriflame Sans 2.0" panose="020B0502020204020303" pitchFamily="34" charset="0"/>
                </a:rPr>
                <a:t>Diamond Elixir</a:t>
              </a:r>
              <a:br>
                <a:rPr lang="pt-PT" sz="700" dirty="0">
                  <a:latin typeface="Oriflame Sans 2.0" panose="020B0502020204020303" pitchFamily="34" charset="0"/>
                </a:rPr>
              </a:br>
              <a:r>
                <a:rPr lang="pt-PT" sz="700" dirty="0">
                  <a:latin typeface="Oriflame Sans 2.0" panose="020B0502020204020303" pitchFamily="34" charset="0"/>
                </a:rPr>
                <a:t>aumentar a luminosidade da pele</a:t>
              </a:r>
              <a:endParaRPr lang="pt-PT" sz="500" dirty="0">
                <a:latin typeface="Oriflame Sans 2.0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36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510D3C2D829D40B7D60D27ACFDEF6D" ma:contentTypeVersion="19" ma:contentTypeDescription="Create a new document." ma:contentTypeScope="" ma:versionID="47443f6db9c386d6a1c6c31b8cec9548">
  <xsd:schema xmlns:xsd="http://www.w3.org/2001/XMLSchema" xmlns:xs="http://www.w3.org/2001/XMLSchema" xmlns:p="http://schemas.microsoft.com/office/2006/metadata/properties" xmlns:ns2="bf60c346-1e67-4508-8442-b6ccec2a4c8b" xmlns:ns3="fae21da2-b481-41f4-b72c-d89924e1895a" targetNamespace="http://schemas.microsoft.com/office/2006/metadata/properties" ma:root="true" ma:fieldsID="724301a833304773dc0c847e520962a6" ns2:_="" ns3:_="">
    <xsd:import namespace="bf60c346-1e67-4508-8442-b6ccec2a4c8b"/>
    <xsd:import namespace="fae21da2-b481-41f4-b72c-d89924e18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0c346-1e67-4508-8442-b6ccec2a4c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ea1d95-7e64-4d37-8b19-3260a0a34b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21da2-b481-41f4-b72c-d89924e1895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ed875e9-0e1e-4dc3-be55-956cc428dddf}" ma:internalName="TaxCatchAll" ma:showField="CatchAllData" ma:web="fae21da2-b481-41f4-b72c-d89924e189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60c346-1e67-4508-8442-b6ccec2a4c8b">
      <Terms xmlns="http://schemas.microsoft.com/office/infopath/2007/PartnerControls"/>
    </lcf76f155ced4ddcb4097134ff3c332f>
    <TaxCatchAll xmlns="fae21da2-b481-41f4-b72c-d89924e1895a" xsi:nil="true"/>
  </documentManagement>
</p:properties>
</file>

<file path=customXml/itemProps1.xml><?xml version="1.0" encoding="utf-8"?>
<ds:datastoreItem xmlns:ds="http://schemas.openxmlformats.org/officeDocument/2006/customXml" ds:itemID="{F5592556-6F80-4111-BF1E-62E97F59E2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60c346-1e67-4508-8442-b6ccec2a4c8b"/>
    <ds:schemaRef ds:uri="fae21da2-b481-41f4-b72c-d89924e189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19BB57-5C5C-42B5-8127-72F26662C3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87C9CB-E99B-466A-9A6E-BB64A29B920B}">
  <ds:schemaRefs>
    <ds:schemaRef ds:uri="http://schemas.microsoft.com/office/2006/metadata/properties"/>
    <ds:schemaRef ds:uri="http://schemas.microsoft.com/office/infopath/2007/PartnerControls"/>
    <ds:schemaRef ds:uri="bf60c346-1e67-4508-8442-b6ccec2a4c8b"/>
    <ds:schemaRef ds:uri="fae21da2-b481-41f4-b72c-d89924e1895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605</Words>
  <Application>Microsoft Office PowerPoint</Application>
  <PresentationFormat>Custom</PresentationFormat>
  <Paragraphs>69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Oriflame Sans 2.0</vt:lpstr>
      <vt:lpstr>Oriflame Sans 3.0</vt:lpstr>
      <vt:lpstr>Oriflame Sans Cond 2.0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PREMIUM FRAGRANCES BY ORIFLAME</dc:title>
  <dc:creator>Caroline Charpentier</dc:creator>
  <cp:lastModifiedBy>Figueira, Claudia</cp:lastModifiedBy>
  <cp:revision>6</cp:revision>
  <dcterms:created xsi:type="dcterms:W3CDTF">2023-08-07T06:51:13Z</dcterms:created>
  <dcterms:modified xsi:type="dcterms:W3CDTF">2026-04-29T14:28:22Z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2023-08-07T00:00:00Z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2023-08-07T00:00:00Z</vt:filetime>
  </property>
  <property fmtid="{D5CDD505-2E9C-101B-9397-08002B2CF9AE}" pid="5" name="Producer">
    <vt:lpwstr>Adobe PDF Library 15.0</vt:lpwstr>
  </property>
  <property fmtid="{D5CDD505-2E9C-101B-9397-08002B2CF9AE}" pid="6" name="MSIP_Label_b029aa55-c717-49c7-96ad-42e953bc7712_Enabled">
    <vt:lpwstr>true</vt:lpwstr>
  </property>
  <property fmtid="{D5CDD505-2E9C-101B-9397-08002B2CF9AE}" pid="7" name="MSIP_Label_b029aa55-c717-49c7-96ad-42e953bc7712_SetDate">
    <vt:lpwstr>2023-08-30T13:14:48Z</vt:lpwstr>
  </property>
  <property fmtid="{D5CDD505-2E9C-101B-9397-08002B2CF9AE}" pid="8" name="MSIP_Label_b029aa55-c717-49c7-96ad-42e953bc7712_Method">
    <vt:lpwstr>Standard</vt:lpwstr>
  </property>
  <property fmtid="{D5CDD505-2E9C-101B-9397-08002B2CF9AE}" pid="9" name="MSIP_Label_b029aa55-c717-49c7-96ad-42e953bc7712_Name">
    <vt:lpwstr>b029aa55-c717-49c7-96ad-42e953bc7712</vt:lpwstr>
  </property>
  <property fmtid="{D5CDD505-2E9C-101B-9397-08002B2CF9AE}" pid="10" name="MSIP_Label_b029aa55-c717-49c7-96ad-42e953bc7712_SiteId">
    <vt:lpwstr>e46bc88e-1a4b-44ff-a158-1b9f7eb4561e</vt:lpwstr>
  </property>
  <property fmtid="{D5CDD505-2E9C-101B-9397-08002B2CF9AE}" pid="11" name="MSIP_Label_b029aa55-c717-49c7-96ad-42e953bc7712_ActionId">
    <vt:lpwstr>b4114a08-80ce-4286-b5a7-ef1451eb46e9</vt:lpwstr>
  </property>
  <property fmtid="{D5CDD505-2E9C-101B-9397-08002B2CF9AE}" pid="12" name="MSIP_Label_b029aa55-c717-49c7-96ad-42e953bc7712_ContentBits">
    <vt:lpwstr>0</vt:lpwstr>
  </property>
  <property fmtid="{D5CDD505-2E9C-101B-9397-08002B2CF9AE}" pid="13" name="MSIP_Label_b029aa55-c717-49c7-96ad-42e953bc7712_Tag">
    <vt:lpwstr>10, 3, 0, 2</vt:lpwstr>
  </property>
  <property fmtid="{D5CDD505-2E9C-101B-9397-08002B2CF9AE}" pid="14" name="ContentTypeId">
    <vt:lpwstr>0x010100D8510D3C2D829D40B7D60D27ACFDEF6D</vt:lpwstr>
  </property>
</Properties>
</file>