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B416E6-768B-4804-9AAE-A20B079B62F9}" v="8" dt="2026-04-10T09:18:09.9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48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tx1"/>
                </a:solidFill>
                <a:latin typeface="Oriflame Sans Cond 2.0"/>
                <a:cs typeface="Oriflame Sans Cond 2.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tx1"/>
                </a:solidFill>
                <a:latin typeface="Oriflame Sans Cond 2.0"/>
                <a:cs typeface="Oriflame Sans Cond 2.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tx1"/>
                </a:solidFill>
                <a:latin typeface="Oriflame Sans Cond 2.0"/>
                <a:cs typeface="Oriflame Sans Cond 2.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tx1"/>
                </a:solidFill>
                <a:latin typeface="Oriflame Sans Cond 2.0"/>
                <a:cs typeface="Oriflame Sans Cond 2.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7527" y="401073"/>
            <a:ext cx="4002007" cy="615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tx1"/>
                </a:solidFill>
                <a:latin typeface="Oriflame Sans Cond 2.0"/>
                <a:cs typeface="Oriflame Sans Cond 2.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5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42" Type="http://schemas.openxmlformats.org/officeDocument/2006/relationships/image" Target="../media/image68.png"/><Relationship Id="rId47" Type="http://schemas.openxmlformats.org/officeDocument/2006/relationships/image" Target="../media/image73.png"/><Relationship Id="rId50" Type="http://schemas.openxmlformats.org/officeDocument/2006/relationships/image" Target="../media/image76.png"/><Relationship Id="rId55" Type="http://schemas.openxmlformats.org/officeDocument/2006/relationships/image" Target="../media/image81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9" Type="http://schemas.openxmlformats.org/officeDocument/2006/relationships/image" Target="../media/image55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53" Type="http://schemas.openxmlformats.org/officeDocument/2006/relationships/image" Target="../media/image79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4" Type="http://schemas.openxmlformats.org/officeDocument/2006/relationships/image" Target="../media/image70.png"/><Relationship Id="rId52" Type="http://schemas.openxmlformats.org/officeDocument/2006/relationships/image" Target="../media/image78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69.png"/><Relationship Id="rId48" Type="http://schemas.openxmlformats.org/officeDocument/2006/relationships/image" Target="../media/image74.png"/><Relationship Id="rId56" Type="http://schemas.openxmlformats.org/officeDocument/2006/relationships/image" Target="../media/image82.png"/><Relationship Id="rId8" Type="http://schemas.openxmlformats.org/officeDocument/2006/relationships/image" Target="../media/image34.png"/><Relationship Id="rId51" Type="http://schemas.openxmlformats.org/officeDocument/2006/relationships/image" Target="../media/image77.png"/><Relationship Id="rId3" Type="http://schemas.openxmlformats.org/officeDocument/2006/relationships/image" Target="../media/image29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20" Type="http://schemas.openxmlformats.org/officeDocument/2006/relationships/image" Target="../media/image46.png"/><Relationship Id="rId41" Type="http://schemas.openxmlformats.org/officeDocument/2006/relationships/image" Target="../media/image67.png"/><Relationship Id="rId54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49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252094" y="214821"/>
            <a:ext cx="2595880" cy="1190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2550" dirty="0"/>
              <a:t>DESCUBRA A SUA </a:t>
            </a:r>
            <a:r>
              <a:rPr sz="2550" dirty="0"/>
              <a:t>FRAGR</a:t>
            </a:r>
            <a:r>
              <a:rPr lang="pt-PT" sz="2550" dirty="0"/>
              <a:t>ÂNCIA </a:t>
            </a:r>
            <a:r>
              <a:rPr lang="pt-PT" sz="2550" spc="-10" dirty="0"/>
              <a:t>PERFEITA</a:t>
            </a:r>
            <a:endParaRPr sz="2550" dirty="0"/>
          </a:p>
        </p:txBody>
      </p:sp>
      <p:grpSp>
        <p:nvGrpSpPr>
          <p:cNvPr id="9" name="object 9"/>
          <p:cNvGrpSpPr/>
          <p:nvPr/>
        </p:nvGrpSpPr>
        <p:grpSpPr>
          <a:xfrm>
            <a:off x="685802" y="887530"/>
            <a:ext cx="11048998" cy="5518682"/>
            <a:chOff x="584804" y="887530"/>
            <a:chExt cx="11048998" cy="5518682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804" y="887530"/>
              <a:ext cx="11048998" cy="55186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7445" y="4684255"/>
              <a:ext cx="431787" cy="5520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4756" y="4902530"/>
              <a:ext cx="617270" cy="6719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3147" y="5722048"/>
              <a:ext cx="669315" cy="4071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4494" y="5028615"/>
              <a:ext cx="788200" cy="6646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5319" y="3740658"/>
              <a:ext cx="630770" cy="6992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5238" y="3617023"/>
              <a:ext cx="511479" cy="5235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0881" y="3468738"/>
              <a:ext cx="398881" cy="64969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93967" y="3500945"/>
              <a:ext cx="366534" cy="6914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46454" y="3876586"/>
              <a:ext cx="794194" cy="83996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88592" y="4859502"/>
              <a:ext cx="781696" cy="66879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26602" y="5447830"/>
              <a:ext cx="669823" cy="3905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18665" y="5831827"/>
              <a:ext cx="487616" cy="47684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8908" y="4555591"/>
              <a:ext cx="810590" cy="63336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54064" y="2450045"/>
              <a:ext cx="605180" cy="6210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6396" y="5654179"/>
              <a:ext cx="663638" cy="4603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5048" y="4905559"/>
              <a:ext cx="755713" cy="6788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0912" y="4369701"/>
              <a:ext cx="714692" cy="5713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43697" y="3890289"/>
              <a:ext cx="686523" cy="5068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74355" y="3339846"/>
              <a:ext cx="805129" cy="64747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15071" y="2890646"/>
              <a:ext cx="821816" cy="7985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20597" y="2575433"/>
              <a:ext cx="618855" cy="61717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30104" y="1555280"/>
              <a:ext cx="730364" cy="82419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830123" y="2210537"/>
              <a:ext cx="661221" cy="7060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226712" y="4087449"/>
              <a:ext cx="971880" cy="82536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505490" y="4881473"/>
              <a:ext cx="806716" cy="608914"/>
            </a:xfrm>
            <a:prstGeom prst="rect">
              <a:avLst/>
            </a:prstGeom>
          </p:spPr>
        </p:pic>
      </p:grpSp>
      <p:pic>
        <p:nvPicPr>
          <p:cNvPr id="37" name="Picture 4" descr="Picture2 – Redigerad">
            <a:extLst>
              <a:ext uri="{FF2B5EF4-FFF2-40B4-BE49-F238E27FC236}">
                <a16:creationId xmlns:a16="http://schemas.microsoft.com/office/drawing/2014/main" id="{CC527B69-8A6D-CC27-92B8-EEDC019B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425">
            <a:off x="8441052" y="1855285"/>
            <a:ext cx="573728" cy="7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767B64E-08ED-2695-8B39-9A78DF1143D9}"/>
              </a:ext>
            </a:extLst>
          </p:cNvPr>
          <p:cNvGrpSpPr/>
          <p:nvPr/>
        </p:nvGrpSpPr>
        <p:grpSpPr>
          <a:xfrm>
            <a:off x="762000" y="491475"/>
            <a:ext cx="11105727" cy="6145107"/>
            <a:chOff x="762000" y="491475"/>
            <a:chExt cx="11105727" cy="6145107"/>
          </a:xfrm>
        </p:grpSpPr>
        <p:sp>
          <p:nvSpPr>
            <p:cNvPr id="3" name="object 3"/>
            <p:cNvSpPr txBox="1"/>
            <p:nvPr/>
          </p:nvSpPr>
          <p:spPr>
            <a:xfrm>
              <a:off x="762000" y="6467920"/>
              <a:ext cx="790914" cy="168662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lang="pt-PT" sz="95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Amadeirado</a:t>
              </a:r>
              <a:endParaRPr sz="950" dirty="0">
                <a:latin typeface="Oriflame Sans 2.0"/>
                <a:cs typeface="Oriflame Sans 2.0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915071" y="6461322"/>
              <a:ext cx="621344" cy="16286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95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Amb</a:t>
              </a:r>
              <a:r>
                <a:rPr lang="pt-PT" sz="95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arino</a:t>
              </a:r>
              <a:endParaRPr sz="950" dirty="0">
                <a:latin typeface="Oriflame Sans 2.0"/>
                <a:cs typeface="Oriflame Sans 2.0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3099498" y="6461696"/>
              <a:ext cx="598832" cy="16286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95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Arom</a:t>
              </a:r>
              <a:r>
                <a:rPr lang="pt-PT" sz="95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á</a:t>
              </a:r>
              <a:r>
                <a:rPr sz="95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tic</a:t>
              </a:r>
              <a:r>
                <a:rPr lang="pt-PT" sz="95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o</a:t>
              </a:r>
              <a:endParaRPr sz="950" dirty="0">
                <a:latin typeface="Oriflame Sans 2.0"/>
                <a:cs typeface="Oriflame Sans 2.0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4260468" y="6461696"/>
              <a:ext cx="373452" cy="16286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lang="pt-PT" sz="95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Cítrico</a:t>
              </a:r>
              <a:endParaRPr sz="950" dirty="0">
                <a:latin typeface="Oriflame Sans 2.0"/>
                <a:cs typeface="Oriflame Sans 2.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C4D9CB-0F34-C0F0-D46B-C068228BA2AC}"/>
                </a:ext>
              </a:extLst>
            </p:cNvPr>
            <p:cNvSpPr txBox="1"/>
            <p:nvPr/>
          </p:nvSpPr>
          <p:spPr>
            <a:xfrm rot="17971348">
              <a:off x="635550" y="3452291"/>
              <a:ext cx="940389" cy="307777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t-P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riflame Sans 2.0" panose="020B0502020204020303" pitchFamily="34" charset="0"/>
                </a:rPr>
                <a:t>Elegante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DFDA27-03E4-EBE8-B16F-1769E0868298}"/>
                </a:ext>
              </a:extLst>
            </p:cNvPr>
            <p:cNvSpPr txBox="1"/>
            <p:nvPr/>
          </p:nvSpPr>
          <p:spPr>
            <a:xfrm rot="19956207">
              <a:off x="2972095" y="1089039"/>
              <a:ext cx="1162053" cy="307777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t-P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riflame Sans 2.0" panose="020B0502020204020303" pitchFamily="34" charset="0"/>
                </a:rPr>
                <a:t>Sofisticado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222EDEF-4921-1C6F-2626-32BB847492C1}"/>
                </a:ext>
              </a:extLst>
            </p:cNvPr>
            <p:cNvSpPr txBox="1"/>
            <p:nvPr/>
          </p:nvSpPr>
          <p:spPr>
            <a:xfrm rot="153375">
              <a:off x="6070371" y="491475"/>
              <a:ext cx="652117" cy="307777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t-P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riflame Sans 2.0" panose="020B0502020204020303" pitchFamily="34" charset="0"/>
                </a:rPr>
                <a:t>Forte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4FB2357-9D24-CFE9-D49A-81E7B78D20B3}"/>
                </a:ext>
              </a:extLst>
            </p:cNvPr>
            <p:cNvSpPr txBox="1"/>
            <p:nvPr/>
          </p:nvSpPr>
          <p:spPr>
            <a:xfrm rot="2366962">
              <a:off x="9189455" y="1709842"/>
              <a:ext cx="1165170" cy="307777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t-P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riflame Sans 2.0" panose="020B0502020204020303" pitchFamily="34" charset="0"/>
                </a:rPr>
                <a:t>Confiante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4C0C097-A32E-435B-C04C-CA57ADB752AB}"/>
                </a:ext>
              </a:extLst>
            </p:cNvPr>
            <p:cNvSpPr txBox="1"/>
            <p:nvPr/>
          </p:nvSpPr>
          <p:spPr>
            <a:xfrm rot="4275369">
              <a:off x="10679310" y="4633918"/>
              <a:ext cx="2069058" cy="307777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t-P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riflame Sans 2.0" panose="020B0502020204020303" pitchFamily="34" charset="0"/>
                </a:rPr>
                <a:t>Fresco &amp; Energético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69103"/>
              </p:ext>
            </p:extLst>
          </p:nvPr>
        </p:nvGraphicFramePr>
        <p:xfrm>
          <a:off x="359232" y="408009"/>
          <a:ext cx="11475720" cy="6026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9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845"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Qual é o seu </a:t>
                      </a:r>
                      <a:r>
                        <a:rPr lang="pt-PT" sz="1200" dirty="0" err="1">
                          <a:latin typeface="Oriflame Sans 2.0"/>
                          <a:cs typeface="Oriflame Sans 2.0"/>
                        </a:rPr>
                        <a:t>mood</a:t>
                      </a: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 hoje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?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Família olfativa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N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úmero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spc="-20" dirty="0">
                          <a:latin typeface="Oriflame Sans 2.0"/>
                          <a:cs typeface="Oriflame Sans 2.0"/>
                        </a:rPr>
                        <a:t>Código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Fragrância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Elegant</a:t>
                      </a: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e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Amadeirada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1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45967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GG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 err="1">
                          <a:latin typeface="Oriflame Sans 2.0"/>
                          <a:cs typeface="Oriflame Sans 2.0"/>
                        </a:rPr>
                        <a:t>Essenza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Man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Elixir</a:t>
                      </a: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lang="pt-PT" sz="1200" spc="-10" dirty="0" err="1">
                          <a:latin typeface="Oriflame Sans 2.0"/>
                          <a:cs typeface="Oriflame Sans 2.0"/>
                        </a:rPr>
                        <a:t>Parfum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2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42864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Eclat</a:t>
                      </a: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Homme</a:t>
                      </a: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lang="pt-PT" sz="1200" spc="-25" dirty="0" err="1">
                          <a:latin typeface="Oriflame Sans 2.0"/>
                          <a:cs typeface="Oriflame Sans 2.0"/>
                        </a:rPr>
                        <a:t>EdT</a:t>
                      </a:r>
                      <a:r>
                        <a:rPr lang="pt-PT"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3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47502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Mister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Giordani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Aqua</a:t>
                      </a: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lang="pt-PT" sz="1200" spc="-25" dirty="0" err="1">
                          <a:latin typeface="Oriflame Sans 2.0"/>
                          <a:cs typeface="Oriflame Sans 2.0"/>
                        </a:rPr>
                        <a:t>EdP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4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38538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Giordani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Gold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Man</a:t>
                      </a: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lang="pt-PT" sz="1200" spc="-25" dirty="0" err="1">
                          <a:latin typeface="Oriflame Sans 2.0"/>
                          <a:cs typeface="Oriflame Sans 2.0"/>
                        </a:rPr>
                        <a:t>EdP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5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42518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Men’s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Collection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Dark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Wood</a:t>
                      </a:r>
                      <a:r>
                        <a:rPr lang="pt-PT"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lang="pt-PT" sz="1200" spc="-25" dirty="0" err="1">
                          <a:latin typeface="Oriflame Sans 2.0"/>
                          <a:cs typeface="Oriflame Sans 2.0"/>
                        </a:rPr>
                        <a:t>EdT</a:t>
                      </a:r>
                      <a:r>
                        <a:rPr lang="pt-PT"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6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46795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Eclat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Homme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Weekend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Azur</a:t>
                      </a: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lang="pt-PT" sz="1200" dirty="0" err="1">
                          <a:latin typeface="Oriflame Sans 2.0"/>
                          <a:cs typeface="Oriflame Sans 2.0"/>
                        </a:rPr>
                        <a:t>EdT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7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48671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Signature</a:t>
                      </a:r>
                      <a:r>
                        <a:rPr sz="1200" spc="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Man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87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Amb</a:t>
                      </a: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arina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E8C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E8C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35651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E8C83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Eclat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 err="1">
                          <a:latin typeface="Oriflame Sans 2.0"/>
                          <a:cs typeface="Oriflame Sans 2.0"/>
                        </a:rPr>
                        <a:t>Toujours</a:t>
                      </a: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lang="pt-PT" sz="1200" spc="-25" dirty="0" err="1">
                          <a:latin typeface="Oriflame Sans 2.0"/>
                          <a:cs typeface="Oriflame Sans 2.0"/>
                        </a:rPr>
                        <a:t>EdT</a:t>
                      </a:r>
                      <a:r>
                        <a:rPr lang="pt-PT"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E8C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Arom</a:t>
                      </a: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á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tic</a:t>
                      </a: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29A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9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29A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46045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29A91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Mister</a:t>
                      </a:r>
                      <a:r>
                        <a:rPr sz="1200" spc="-5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Giordani</a:t>
                      </a: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lang="pt-PT" sz="1200" spc="-25" dirty="0" err="1">
                          <a:latin typeface="Oriflame Sans 2.0"/>
                          <a:cs typeface="Oriflame Sans 2.0"/>
                        </a:rPr>
                        <a:t>EdP</a:t>
                      </a:r>
                      <a:r>
                        <a:rPr lang="pt-PT"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29A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marL="66865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So</a:t>
                      </a: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f</a:t>
                      </a:r>
                      <a:r>
                        <a:rPr sz="1200" spc="-10" dirty="0" err="1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istica</a:t>
                      </a: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do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065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Amadeirada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D60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10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D60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46064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D602B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Nordic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Waters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Infinite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Blue</a:t>
                      </a: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D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Arom</a:t>
                      </a: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á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tic</a:t>
                      </a: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AA68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11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AA6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38550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AA682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Nordic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Waters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for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Him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 err="1">
                          <a:latin typeface="Oriflame Sans 2.0"/>
                          <a:cs typeface="Oriflame Sans 2.0"/>
                        </a:rPr>
                        <a:t>EdP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AA6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900">
                <a:tc rowSpan="5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Amb</a:t>
                      </a:r>
                      <a:r>
                        <a:rPr lang="pt-PT"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arina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3D49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1</a:t>
                      </a:r>
                      <a:r>
                        <a:rPr lang="en-GB"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2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3D49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38527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3D495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Ascendant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Intense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 err="1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EdP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3D4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Aromática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533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E5A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1</a:t>
                      </a:r>
                      <a:r>
                        <a:rPr lang="en-GB"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3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E5A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42490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E5A6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Ascendant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 err="1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EdT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E5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3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E5A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1</a:t>
                      </a:r>
                      <a:r>
                        <a:rPr lang="en-GB"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4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E5A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42816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E5A6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Glacier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Rock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 err="1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EdT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E5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3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E5A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1</a:t>
                      </a:r>
                      <a:r>
                        <a:rPr lang="en-GB"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5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E5A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46044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E5A6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Men’s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Collection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Agave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Power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 err="1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EdT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E5A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C</a:t>
                      </a:r>
                      <a:r>
                        <a:rPr lang="pt-PT" sz="1200" spc="-10" dirty="0" err="1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ítrica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8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1</a:t>
                      </a:r>
                      <a:r>
                        <a:rPr lang="en-GB"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6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8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44308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8A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Venture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Power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 err="1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EdT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53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spc="-10" dirty="0" err="1">
                          <a:latin typeface="Oriflame Sans 2.0"/>
                        </a:rPr>
                        <a:t>Confi</a:t>
                      </a:r>
                      <a:r>
                        <a:rPr lang="pt-PT" sz="1200" spc="-10" dirty="0">
                          <a:latin typeface="Oriflame Sans 2.0"/>
                        </a:rPr>
                        <a:t>ante</a:t>
                      </a:r>
                      <a:endParaRPr sz="1200" dirty="0">
                        <a:latin typeface="Oriflame Sans 2.0"/>
                      </a:endParaRPr>
                    </a:p>
                  </a:txBody>
                  <a:tcPr marL="0" marR="0" marT="53975" marB="0" anchor="ctr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pt-PT" sz="1200" spc="-10" dirty="0">
                          <a:latin typeface="Oriflame Sans 2.0"/>
                        </a:rPr>
                        <a:t>Amadeirada</a:t>
                      </a:r>
                      <a:endParaRPr sz="1200" dirty="0">
                        <a:latin typeface="Oriflame Sans 2.0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898FC1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GB" sz="1200" dirty="0">
                          <a:latin typeface="Oriflame Sans 2.0"/>
                          <a:cs typeface="Oriflame Sans 2.0"/>
                        </a:rPr>
                        <a:t>17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FC1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SE" sz="1200" dirty="0">
                          <a:latin typeface="Oriflame Sans 2.0" panose="020B0502020204020303" pitchFamily="34" charset="0"/>
                        </a:rPr>
                        <a:t>47723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FC1"/>
                    </a:solidFill>
                  </a:tcPr>
                </a:tc>
                <a:tc>
                  <a:txBody>
                    <a:bodyPr/>
                    <a:lstStyle/>
                    <a:p>
                      <a:pPr marL="38798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Oriflame Sans 2.0" panose="020B0502020204020303" pitchFamily="34" charset="0"/>
                        </a:rPr>
                        <a:t>Top Scents Neon Oud EDP</a:t>
                      </a:r>
                      <a:endParaRPr lang="pl-PL" sz="1200" dirty="0">
                        <a:latin typeface="Oriflame Sans 2.0" panose="020B0502020204020303" pitchFamily="34" charset="0"/>
                        <a:cs typeface="Oriflame Sans 2.0"/>
                      </a:endParaRPr>
                    </a:p>
                  </a:txBody>
                  <a:tcPr marL="0" marR="0" marT="13335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8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51657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5397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898FC1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18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898FC1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30468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898FC1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Be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the</a:t>
                      </a:r>
                      <a:r>
                        <a:rPr sz="1200" spc="-1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Legend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898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97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Arom</a:t>
                      </a: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á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tic</a:t>
                      </a: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5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19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5D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45357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5D8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Possess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Absolute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for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him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3B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975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C</a:t>
                      </a:r>
                      <a:r>
                        <a:rPr lang="pt-PT" sz="1200" spc="-10" dirty="0" err="1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ítrica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EC0DE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20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EC0D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40667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EC0DE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Glacier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Extreme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EC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90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5594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Fres</a:t>
                      </a:r>
                      <a:r>
                        <a:rPr lang="pt-PT" sz="120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co</a:t>
                      </a:r>
                      <a:r>
                        <a:rPr sz="1200" spc="-3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25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 err="1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Energ</a:t>
                      </a: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ético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Amadeirada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26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21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26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38522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268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Greater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2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26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22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26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46057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268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Scope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Earth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Wonder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A2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Arom</a:t>
                      </a: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á</a:t>
                      </a:r>
                      <a:r>
                        <a:rPr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tic</a:t>
                      </a: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533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3CCA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23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3CCA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35665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3CCAC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Glacier</a:t>
                      </a:r>
                      <a:r>
                        <a:rPr sz="1200" spc="-1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3C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3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3CCA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24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3CCA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44328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3CCAC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Men’s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Collection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Wild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Green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3C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3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3CCA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25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3CCA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45890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3CCAC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Excite</a:t>
                      </a:r>
                      <a:r>
                        <a:rPr sz="1200" spc="-1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3CC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pt-PT" sz="12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Cítrica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0DFCB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26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0DFCB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30058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0DFCB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Men’s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Collection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Citrus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Tonic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0D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244" y="1128869"/>
            <a:ext cx="10557512" cy="527320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02245" y="1536306"/>
            <a:ext cx="10140100" cy="4810048"/>
            <a:chOff x="1002245" y="1536306"/>
            <a:chExt cx="10140100" cy="4810048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6596" y="4833683"/>
              <a:ext cx="511619" cy="617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9246" y="4749291"/>
              <a:ext cx="183375" cy="5337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7518" y="4858981"/>
              <a:ext cx="361238" cy="4871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9346" y="5087886"/>
              <a:ext cx="337591" cy="4113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59397" y="5232247"/>
              <a:ext cx="370458" cy="3858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07785" y="5964135"/>
              <a:ext cx="255689" cy="1947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0432" y="5951062"/>
              <a:ext cx="299694" cy="2772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7489" y="3952633"/>
              <a:ext cx="555332" cy="6443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07470" y="3862755"/>
              <a:ext cx="540575" cy="48968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31890" y="3477958"/>
              <a:ext cx="238607" cy="6411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352" y="3475697"/>
              <a:ext cx="389902" cy="7076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3595" y="3558451"/>
              <a:ext cx="372211" cy="6975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89622" y="3898722"/>
              <a:ext cx="484758" cy="5671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30122" y="3947693"/>
              <a:ext cx="515658" cy="6214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69911" y="4211485"/>
              <a:ext cx="533188" cy="5479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87742" y="4445825"/>
              <a:ext cx="523849" cy="50679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32711" y="4810772"/>
              <a:ext cx="518083" cy="4750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88769" y="5097297"/>
              <a:ext cx="493394" cy="4493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25663" y="5364442"/>
              <a:ext cx="529081" cy="3991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66137" y="5404307"/>
              <a:ext cx="678307" cy="4979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57666" y="4870272"/>
              <a:ext cx="740219" cy="45506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14471" y="3585197"/>
              <a:ext cx="561009" cy="5447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46602" y="3300933"/>
              <a:ext cx="593267" cy="6024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33977" y="3042462"/>
              <a:ext cx="445223" cy="55984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03255" y="3131578"/>
              <a:ext cx="379793" cy="3555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54537" y="2941319"/>
              <a:ext cx="296799" cy="37999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59070" y="2817964"/>
              <a:ext cx="349376" cy="40836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396573" y="2871038"/>
              <a:ext cx="292557" cy="26899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676171" y="3183669"/>
              <a:ext cx="568604" cy="58180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103616" y="3465741"/>
              <a:ext cx="582688" cy="59983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801810" y="4377855"/>
              <a:ext cx="511746" cy="40655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937485" y="4662373"/>
              <a:ext cx="561276" cy="5449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264688" y="5513425"/>
              <a:ext cx="523760" cy="43294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360827" y="6000534"/>
              <a:ext cx="486333" cy="3458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02245" y="5810351"/>
              <a:ext cx="618312" cy="30756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62024" y="5335549"/>
              <a:ext cx="463346" cy="39621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66126" y="4926342"/>
              <a:ext cx="475500" cy="41015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65719" y="4508322"/>
              <a:ext cx="606145" cy="45091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440789" y="4021493"/>
              <a:ext cx="722807" cy="58893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744891" y="3713568"/>
              <a:ext cx="601052" cy="50507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72540" y="3449586"/>
              <a:ext cx="529180" cy="43009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105924" y="1875091"/>
              <a:ext cx="775855" cy="85545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021810" y="1738363"/>
              <a:ext cx="408881" cy="58134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960287" y="1536306"/>
              <a:ext cx="550913" cy="43945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45909" y="1587779"/>
              <a:ext cx="607377" cy="52071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340091" y="1564259"/>
              <a:ext cx="532383" cy="71727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334146" y="2193328"/>
              <a:ext cx="501484" cy="57543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784793" y="2358100"/>
              <a:ext cx="730128" cy="78018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582657" y="3603510"/>
              <a:ext cx="451281" cy="39082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756149" y="3875337"/>
              <a:ext cx="548462" cy="51606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988161" y="4250226"/>
              <a:ext cx="542582" cy="43943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150322" y="4644021"/>
              <a:ext cx="488810" cy="41677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0436022" y="5536399"/>
              <a:ext cx="706323" cy="443725"/>
            </a:xfrm>
            <a:prstGeom prst="rect">
              <a:avLst/>
            </a:prstGeom>
          </p:spPr>
        </p:pic>
      </p:grpSp>
      <p:pic>
        <p:nvPicPr>
          <p:cNvPr id="66" name="Picture 2" descr="Picture3 – Redigerad">
            <a:extLst>
              <a:ext uri="{FF2B5EF4-FFF2-40B4-BE49-F238E27FC236}">
                <a16:creationId xmlns:a16="http://schemas.microsoft.com/office/drawing/2014/main" id="{26943242-8D89-B69A-FD65-78394DDE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78954">
            <a:off x="3428318" y="5335251"/>
            <a:ext cx="372278" cy="6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8" descr="$PPTXTitle">
            <a:extLst>
              <a:ext uri="{FF2B5EF4-FFF2-40B4-BE49-F238E27FC236}">
                <a16:creationId xmlns:a16="http://schemas.microsoft.com/office/drawing/2014/main" id="{B8671EB2-D80D-32F2-C398-5B0CF5CDD3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016" y="202558"/>
            <a:ext cx="2650584" cy="1190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2550" dirty="0"/>
              <a:t>DESCUBRA A SUA </a:t>
            </a:r>
            <a:r>
              <a:rPr sz="2550" dirty="0"/>
              <a:t>FRAGR</a:t>
            </a:r>
            <a:r>
              <a:rPr lang="pt-PT" sz="2550" dirty="0"/>
              <a:t>ÂNCIA </a:t>
            </a:r>
            <a:r>
              <a:rPr lang="pt-PT" sz="2550" spc="-10" dirty="0"/>
              <a:t>PERFEITA</a:t>
            </a:r>
            <a:endParaRPr sz="255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9780A1E-B41F-359E-2E9F-7017070905ED}"/>
              </a:ext>
            </a:extLst>
          </p:cNvPr>
          <p:cNvGrpSpPr/>
          <p:nvPr/>
        </p:nvGrpSpPr>
        <p:grpSpPr>
          <a:xfrm>
            <a:off x="600603" y="594343"/>
            <a:ext cx="11300793" cy="6029426"/>
            <a:chOff x="600603" y="594343"/>
            <a:chExt cx="11300793" cy="6029426"/>
          </a:xfrm>
        </p:grpSpPr>
        <p:sp>
          <p:nvSpPr>
            <p:cNvPr id="62" name="object 62"/>
            <p:cNvSpPr txBox="1"/>
            <p:nvPr/>
          </p:nvSpPr>
          <p:spPr>
            <a:xfrm>
              <a:off x="4261881" y="6463343"/>
              <a:ext cx="409575" cy="15452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90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Ch</a:t>
              </a:r>
              <a:r>
                <a:rPr lang="pt-PT" sz="90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i</a:t>
              </a:r>
              <a:r>
                <a:rPr sz="90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pre</a:t>
              </a:r>
              <a:endParaRPr sz="900" dirty="0">
                <a:latin typeface="Oriflame Sans 2.0"/>
                <a:cs typeface="Oriflame Sans 2.0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2897029" y="6463343"/>
              <a:ext cx="1141571" cy="15452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90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Floral</a:t>
              </a:r>
              <a:r>
                <a:rPr sz="900" spc="3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 </a:t>
              </a:r>
              <a:r>
                <a:rPr sz="90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&amp;</a:t>
              </a:r>
              <a:r>
                <a:rPr sz="900" spc="3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 </a:t>
              </a:r>
              <a:r>
                <a:rPr lang="pt-PT" sz="90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Amadeirado</a:t>
              </a:r>
              <a:endParaRPr sz="900" dirty="0">
                <a:latin typeface="Oriflame Sans 2.0"/>
                <a:cs typeface="Oriflame Sans 2.0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1924050" y="6463014"/>
              <a:ext cx="831215" cy="15452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90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Floral</a:t>
              </a:r>
              <a:r>
                <a:rPr sz="900" spc="3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 </a:t>
              </a:r>
              <a:r>
                <a:rPr sz="90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&amp;</a:t>
              </a:r>
              <a:r>
                <a:rPr sz="900" spc="3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 </a:t>
              </a:r>
              <a:r>
                <a:rPr sz="90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Fru</a:t>
              </a:r>
              <a:r>
                <a:rPr lang="pt-PT" sz="900" spc="-10" dirty="0" err="1">
                  <a:solidFill>
                    <a:srgbClr val="2F2F2F"/>
                  </a:solidFill>
                  <a:latin typeface="Oriflame Sans 2.0"/>
                  <a:cs typeface="Oriflame Sans 2.0"/>
                </a:rPr>
                <a:t>tado</a:t>
              </a:r>
              <a:endParaRPr sz="900" dirty="0">
                <a:latin typeface="Oriflame Sans 2.0"/>
                <a:cs typeface="Oriflame Sans 2.0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1018871" y="6469240"/>
              <a:ext cx="505129" cy="15452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90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Amb</a:t>
              </a:r>
              <a:r>
                <a:rPr lang="pt-PT" sz="900" spc="-10" dirty="0">
                  <a:solidFill>
                    <a:srgbClr val="2F2F2F"/>
                  </a:solidFill>
                  <a:latin typeface="Oriflame Sans 2.0"/>
                  <a:cs typeface="Oriflame Sans 2.0"/>
                </a:rPr>
                <a:t>arino</a:t>
              </a:r>
              <a:endParaRPr sz="900" dirty="0">
                <a:latin typeface="Oriflame Sans 2.0"/>
                <a:cs typeface="Oriflame Sans 2.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8252969-04BB-914E-C70A-979E3E48A421}"/>
                </a:ext>
              </a:extLst>
            </p:cNvPr>
            <p:cNvSpPr txBox="1"/>
            <p:nvPr/>
          </p:nvSpPr>
          <p:spPr>
            <a:xfrm rot="17334317">
              <a:off x="15976" y="4149295"/>
              <a:ext cx="1692474" cy="523220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riflame Sans 2.0" panose="020B0502020204020303" pitchFamily="34" charset="0"/>
                </a:rPr>
                <a:t>Sensual &amp; Misteriosa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86C4A9-2C66-B6BE-81DA-D6531093B938}"/>
                </a:ext>
              </a:extLst>
            </p:cNvPr>
            <p:cNvSpPr txBox="1"/>
            <p:nvPr/>
          </p:nvSpPr>
          <p:spPr>
            <a:xfrm rot="19895441">
              <a:off x="2583909" y="1183476"/>
              <a:ext cx="1850447" cy="523220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riflame Sans 2.0" panose="020B0502020204020303" pitchFamily="34" charset="0"/>
                </a:rPr>
                <a:t>Sonhadora &amp; Romântica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A40915-220E-82D6-007F-4AFE903286D9}"/>
                </a:ext>
              </a:extLst>
            </p:cNvPr>
            <p:cNvSpPr txBox="1"/>
            <p:nvPr/>
          </p:nvSpPr>
          <p:spPr>
            <a:xfrm rot="506932">
              <a:off x="6079828" y="594343"/>
              <a:ext cx="1652126" cy="523220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riflame Sans 2.0" panose="020B0502020204020303" pitchFamily="34" charset="0"/>
                </a:rPr>
                <a:t>Ousada &amp; Confiante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0DFD8A-B23B-4CDC-BC17-370A17F9507C}"/>
                </a:ext>
              </a:extLst>
            </p:cNvPr>
            <p:cNvSpPr txBox="1"/>
            <p:nvPr/>
          </p:nvSpPr>
          <p:spPr>
            <a:xfrm rot="2308485">
              <a:off x="8595371" y="1662863"/>
              <a:ext cx="1652126" cy="523220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riflame Sans 2.0" panose="020B0502020204020303" pitchFamily="34" charset="0"/>
                </a:rPr>
                <a:t>Elegante &amp; Sofisticada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63CC051-3A8B-17FE-E522-3C9E0678BA05}"/>
                </a:ext>
              </a:extLst>
            </p:cNvPr>
            <p:cNvSpPr txBox="1"/>
            <p:nvPr/>
          </p:nvSpPr>
          <p:spPr>
            <a:xfrm rot="3834728">
              <a:off x="10422975" y="3461311"/>
              <a:ext cx="1407546" cy="523220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riflame Sans 2.0" panose="020B0502020204020303" pitchFamily="34" charset="0"/>
                </a:rPr>
                <a:t>Feliz &amp; Energizada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11D72EE-4BE9-14D0-9593-FFEC714D5521}"/>
                </a:ext>
              </a:extLst>
            </p:cNvPr>
            <p:cNvSpPr txBox="1"/>
            <p:nvPr/>
          </p:nvSpPr>
          <p:spPr>
            <a:xfrm rot="4869846">
              <a:off x="10936013" y="5388753"/>
              <a:ext cx="1407546" cy="523220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riflame Sans 2.0" panose="020B0502020204020303" pitchFamily="34" charset="0"/>
                </a:rPr>
                <a:t>Calma &amp; Revigorada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75426"/>
              </p:ext>
            </p:extLst>
          </p:nvPr>
        </p:nvGraphicFramePr>
        <p:xfrm>
          <a:off x="360718" y="557218"/>
          <a:ext cx="11463655" cy="522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2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805"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Qual é o seu </a:t>
                      </a:r>
                      <a:r>
                        <a:rPr lang="pt-PT" sz="1200" dirty="0" err="1">
                          <a:latin typeface="Oriflame Sans 2.0"/>
                          <a:cs typeface="Oriflame Sans 2.0"/>
                        </a:rPr>
                        <a:t>mood</a:t>
                      </a: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 hoje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?</a:t>
                      </a:r>
                      <a:endParaRPr lang="pt-PT"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40970" marB="0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Família olfativa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N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úmero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spc="-20" dirty="0">
                          <a:latin typeface="Oriflame Sans 2.0"/>
                          <a:cs typeface="Oriflame Sans 2.0"/>
                        </a:rPr>
                        <a:t>Código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Fragrância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61950" indent="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Sensual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M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i</a:t>
                      </a:r>
                      <a:r>
                        <a:rPr sz="1200" spc="-10" dirty="0" err="1">
                          <a:latin typeface="Oriflame Sans 2.0"/>
                          <a:cs typeface="Oriflame Sans 2.0"/>
                        </a:rPr>
                        <a:t>sterio</a:t>
                      </a:r>
                      <a:r>
                        <a:rPr lang="pt-PT" sz="1200" spc="-10" dirty="0" err="1">
                          <a:latin typeface="Oriflame Sans 2.0"/>
                          <a:cs typeface="Oriflame Sans 2.0"/>
                        </a:rPr>
                        <a:t>sa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Amb</a:t>
                      </a:r>
                      <a:r>
                        <a:rPr lang="pt-PT"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arina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1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42751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Love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Potion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2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35681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Amber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Elixir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Mystery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3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42495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Amber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Elixir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4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33958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Love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Potion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So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Tempting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Mist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5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44300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Love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Potion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Sensual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Ruby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6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38526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Love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Potion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Blossom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Mist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7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46805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Amber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Elixir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Warm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Temptation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Mist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CD10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5913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Floral</a:t>
                      </a:r>
                      <a:r>
                        <a:rPr sz="1200" spc="2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Fru</a:t>
                      </a:r>
                      <a:r>
                        <a:rPr lang="pt-PT" sz="1200" spc="-10" dirty="0" err="1">
                          <a:latin typeface="Oriflame Sans 2.0"/>
                          <a:cs typeface="Oriflame Sans 2.0"/>
                        </a:rPr>
                        <a:t>tada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065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40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40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40809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lgDash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402C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Whispers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of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me</a:t>
                      </a:r>
                      <a:r>
                        <a:rPr sz="1200" spc="-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lgDash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40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40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9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40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46806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lgDash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402C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Possess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Mythical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Seduction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Fragrance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Mist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lgDash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40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</a:pP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0" marB="0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5913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065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40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GB" sz="1200" dirty="0">
                          <a:latin typeface="Oriflame Sans 2.0"/>
                          <a:cs typeface="Oriflame Sans 2.0"/>
                        </a:rPr>
                        <a:t>10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40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SE" sz="1200" dirty="0">
                          <a:latin typeface="Oriflame Sans 2.0" panose="020B0502020204020303" pitchFamily="34" charset="0"/>
                        </a:rPr>
                        <a:t>47722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402C"/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Oriflame Sans 2.0" panose="020B0502020204020303" pitchFamily="34" charset="0"/>
                        </a:rPr>
                        <a:t>Top Scents Rose Mode EDP</a:t>
                      </a:r>
                      <a:endParaRPr lang="pl-PL" sz="1200" dirty="0">
                        <a:latin typeface="Oriflame Sans 2.0" panose="020B0502020204020303" pitchFamily="34" charset="0"/>
                        <a:cs typeface="Oriflame Sans 2.0"/>
                      </a:endParaRPr>
                    </a:p>
                  </a:txBody>
                  <a:tcPr marL="0" marR="0" marT="12700" marB="0">
                    <a:lnL w="3175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40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936203"/>
                  </a:ext>
                </a:extLst>
              </a:tr>
              <a:tr h="215900"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61950" indent="0">
                        <a:lnSpc>
                          <a:spcPct val="100000"/>
                        </a:lnSpc>
                      </a:pP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Sonhadora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Rom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â</a:t>
                      </a:r>
                      <a:r>
                        <a:rPr sz="1200" spc="-10" dirty="0" err="1">
                          <a:latin typeface="Oriflame Sans 2.0"/>
                          <a:cs typeface="Oriflame Sans 2.0"/>
                        </a:rPr>
                        <a:t>ntic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Amb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arina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8A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1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1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8A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42815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lgDash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8AB2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Love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Potion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Secrets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lgDash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8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8AB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1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2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8A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37766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lgDash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8AB2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Joyce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Rose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lgDash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8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7564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Floral</a:t>
                      </a:r>
                      <a:r>
                        <a:rPr sz="1200" spc="-1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Fru</a:t>
                      </a:r>
                      <a:r>
                        <a:rPr lang="pt-PT" sz="1200" spc="-10" dirty="0" err="1">
                          <a:latin typeface="Oriflame Sans 2.0"/>
                          <a:cs typeface="Oriflame Sans 2.0"/>
                        </a:rPr>
                        <a:t>tada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1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3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35649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lgDash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Eclat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Amour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lgDash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1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4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42785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lgDash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Lucia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lgDash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1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5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42828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Women’s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Collection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DCBlossom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1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6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42514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Volare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1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7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46052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Volare</a:t>
                      </a:r>
                      <a:r>
                        <a:rPr sz="1200" spc="-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Tender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1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8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46217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Eclat</a:t>
                      </a:r>
                      <a:r>
                        <a:rPr sz="1200" spc="-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Mademoiselle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1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9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47499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Elvie</a:t>
                      </a: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Midnight</a:t>
                      </a:r>
                      <a:r>
                        <a:rPr sz="1200" spc="-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Magic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DA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0642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Floral</a:t>
                      </a:r>
                      <a:r>
                        <a:rPr sz="1200" spc="-1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Amadeirada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12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2C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20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2C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32438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2C0D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Women’s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Collection</a:t>
                      </a:r>
                      <a:r>
                        <a:rPr sz="1200" spc="-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Lilac</a:t>
                      </a:r>
                      <a:r>
                        <a:rPr sz="1200" spc="-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2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12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2C0D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2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1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2C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42502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2C0D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Elvie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2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Ch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i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pre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7D7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22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7D7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46793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R w="3175">
                      <a:solidFill>
                        <a:srgbClr val="000000"/>
                      </a:solidFill>
                      <a:prstDash val="lgDash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7D7E4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Every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Me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Sweetheart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Rose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lgDash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7D7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61310"/>
              </p:ext>
            </p:extLst>
          </p:nvPr>
        </p:nvGraphicFramePr>
        <p:xfrm>
          <a:off x="347713" y="1122318"/>
          <a:ext cx="11466192" cy="4385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2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345"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Qual é o seu </a:t>
                      </a:r>
                      <a:r>
                        <a:rPr lang="pt-PT" sz="1200" dirty="0" err="1">
                          <a:latin typeface="Oriflame Sans 2.0"/>
                          <a:cs typeface="Oriflame Sans 2.0"/>
                        </a:rPr>
                        <a:t>mood</a:t>
                      </a: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 hoje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?</a:t>
                      </a:r>
                      <a:endParaRPr lang="pt-PT"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4097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Família olfativa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N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úmero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spc="-20" dirty="0">
                          <a:latin typeface="Oriflame Sans 2.0"/>
                          <a:cs typeface="Oriflame Sans 2.0"/>
                        </a:rPr>
                        <a:t>Código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Fragrância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04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61950" indent="0">
                        <a:lnSpc>
                          <a:spcPct val="100000"/>
                        </a:lnSpc>
                      </a:pP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Ousada</a:t>
                      </a:r>
                      <a:r>
                        <a:rPr sz="1200" spc="-1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 err="1">
                          <a:latin typeface="Oriflame Sans 2.0"/>
                          <a:cs typeface="Oriflame Sans 2.0"/>
                        </a:rPr>
                        <a:t>Confi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ante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Amb</a:t>
                      </a:r>
                      <a:r>
                        <a:rPr lang="pt-PT"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arina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5524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00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2</a:t>
                      </a:r>
                      <a:r>
                        <a:rPr lang="en-GB"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3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460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00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35679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460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007C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All or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Nothing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Parfum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460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0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524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00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2</a:t>
                      </a:r>
                      <a:r>
                        <a:rPr lang="en-GB"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4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00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46060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007C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All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or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Nothing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Amplified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Parfum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0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524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00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2</a:t>
                      </a:r>
                      <a:r>
                        <a:rPr lang="en-GB"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5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00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46047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007C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Love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Potion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Cherry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on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top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50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589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Floral</a:t>
                      </a:r>
                      <a:r>
                        <a:rPr sz="1200" spc="2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Amadeirada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527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E7A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2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6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E7A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46043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E7AAE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Women´s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Collection</a:t>
                      </a:r>
                      <a:r>
                        <a:rPr sz="1200" spc="-1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Vibrant</a:t>
                      </a:r>
                      <a:r>
                        <a:rPr sz="1200" spc="-1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Violet</a:t>
                      </a:r>
                      <a:r>
                        <a:rPr sz="1200" spc="-1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E7A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7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E7A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2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7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E7A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42968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E7AAE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Possess</a:t>
                      </a:r>
                      <a:r>
                        <a:rPr sz="1200" spc="-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Absolute</a:t>
                      </a:r>
                      <a:r>
                        <a:rPr sz="1200" spc="-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E7A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7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E7AA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2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8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E7A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46801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E7AAE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Divine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Dark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Velvet 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E7A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Ch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i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pre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BE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2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9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6BE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30886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6BED9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Possess</a:t>
                      </a: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6B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BED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30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BE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47498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BED9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Every</a:t>
                      </a:r>
                      <a:r>
                        <a:rPr sz="1200" spc="-1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Me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Drama</a:t>
                      </a:r>
                      <a:r>
                        <a:rPr sz="1200" spc="-1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Queen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Iris</a:t>
                      </a:r>
                      <a:r>
                        <a:rPr sz="1200" spc="2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6B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00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354330">
                        <a:lnSpc>
                          <a:spcPct val="100000"/>
                        </a:lnSpc>
                      </a:pPr>
                      <a:r>
                        <a:rPr sz="1300" spc="-7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Elegant</a:t>
                      </a:r>
                      <a:r>
                        <a:rPr lang="pt-PT" sz="1300" spc="-7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e</a:t>
                      </a:r>
                      <a:r>
                        <a:rPr sz="1300" spc="-114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3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300" spc="-114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3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So</a:t>
                      </a:r>
                      <a:r>
                        <a:rPr lang="pt-PT" sz="13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f</a:t>
                      </a:r>
                      <a:r>
                        <a:rPr sz="1300" spc="-10" dirty="0" err="1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istica</a:t>
                      </a:r>
                      <a:r>
                        <a:rPr lang="pt-PT" sz="1300" spc="-10" dirty="0">
                          <a:solidFill>
                            <a:srgbClr val="2F2F2F"/>
                          </a:solidFill>
                          <a:latin typeface="Oriflame Sans 2.0"/>
                          <a:cs typeface="Oriflame Sans 2.0"/>
                        </a:rPr>
                        <a:t>da</a:t>
                      </a:r>
                      <a:endParaRPr sz="13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Amb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arina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12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8E8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3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1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8E8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40683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8E87BC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Giordani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Gold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Essenza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Supreme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Parfum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335" marB="0">
                    <a:lnL w="317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8E8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12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8E8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3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2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8E8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46807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8E87BC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Giordani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Gold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Everlasting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Glow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Mist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8E8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5659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Floral</a:t>
                      </a:r>
                      <a:r>
                        <a:rPr sz="1200" spc="2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Fru</a:t>
                      </a:r>
                      <a:r>
                        <a:rPr lang="pt-PT" sz="1200" spc="-10" dirty="0" err="1">
                          <a:latin typeface="Oriflame Sans 2.0"/>
                          <a:cs typeface="Oriflame Sans 2.0"/>
                        </a:rPr>
                        <a:t>tada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208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E98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3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3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2413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E98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47513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2413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E98C7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Miss</a:t>
                      </a:r>
                      <a:r>
                        <a:rPr sz="1200" spc="-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Giordani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Eau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de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Parfum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2413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E98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08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E98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3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4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E98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42499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E98C7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Eclat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Femme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Weekend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9E98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5873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Floral</a:t>
                      </a:r>
                      <a:r>
                        <a:rPr sz="1200" spc="2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Amadeirada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612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3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5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42507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Eclat</a:t>
                      </a: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Femme</a:t>
                      </a: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12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3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6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38497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Divine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12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3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7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47511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Giordani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Gold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Essenza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Parfum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12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3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8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46792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Eclat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Femme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Weekend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Riviera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5B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Amb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arina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3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9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38531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D4EA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Giordani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Gold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Woman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40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48028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D4EA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Giordani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Gold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White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68500"/>
              </p:ext>
            </p:extLst>
          </p:nvPr>
        </p:nvGraphicFramePr>
        <p:xfrm>
          <a:off x="347611" y="1528768"/>
          <a:ext cx="11463655" cy="3498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2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709"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Qual é o seu </a:t>
                      </a:r>
                      <a:r>
                        <a:rPr lang="pt-PT" sz="1200" dirty="0" err="1">
                          <a:latin typeface="Oriflame Sans 2.0"/>
                          <a:cs typeface="Oriflame Sans 2.0"/>
                        </a:rPr>
                        <a:t>mood</a:t>
                      </a: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 hoje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?</a:t>
                      </a:r>
                      <a:endParaRPr lang="pt-PT"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4097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Família olfativa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N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úmero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spc="-20" dirty="0">
                          <a:latin typeface="Oriflame Sans 2.0"/>
                          <a:cs typeface="Oriflame Sans 2.0"/>
                        </a:rPr>
                        <a:t>Código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Fragrância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70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61950" indent="0">
                        <a:lnSpc>
                          <a:spcPct val="100000"/>
                        </a:lnSpc>
                      </a:pP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Feliz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 err="1">
                          <a:latin typeface="Oriflame Sans 2.0"/>
                          <a:cs typeface="Oriflame Sans 2.0"/>
                        </a:rPr>
                        <a:t>Energ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ética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033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Amb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arina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4</a:t>
                      </a:r>
                      <a:r>
                        <a:rPr lang="en-GB" sz="1200" spc="-25" dirty="0">
                          <a:latin typeface="Oriflame Sans 2.0"/>
                          <a:cs typeface="Oriflame Sans 2.0"/>
                        </a:rPr>
                        <a:t>1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44288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Oh!Sweet</a:t>
                      </a:r>
                      <a:r>
                        <a:rPr sz="1200" spc="-1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Dulce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de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Leche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4</a:t>
                      </a:r>
                      <a:r>
                        <a:rPr lang="en-GB" sz="1200" spc="-25">
                          <a:latin typeface="Oriflame Sans 2.0"/>
                          <a:cs typeface="Oriflame Sans 2.0"/>
                        </a:rPr>
                        <a:t>2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44315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Infinita</a:t>
                      </a:r>
                      <a:r>
                        <a:rPr sz="1200" spc="-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My</a:t>
                      </a:r>
                      <a:r>
                        <a:rPr sz="1200" spc="-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Sunshine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43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47718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Oh!</a:t>
                      </a:r>
                      <a:r>
                        <a:rPr sz="1200" spc="-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Sweet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Marshma-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LOVE</a:t>
                      </a:r>
                      <a:r>
                        <a:rPr sz="1200" spc="-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44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47713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Infinita</a:t>
                      </a:r>
                      <a:r>
                        <a:rPr sz="1200" spc="-5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45" dirty="0">
                          <a:latin typeface="Oriflame Sans 2.0"/>
                          <a:cs typeface="Oriflame Sans 2.0"/>
                        </a:rPr>
                        <a:t>You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3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564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Floral</a:t>
                      </a:r>
                      <a:r>
                        <a:rPr sz="1200" spc="-1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Fru</a:t>
                      </a:r>
                      <a:r>
                        <a:rPr lang="pt-PT" sz="1200" spc="-10" dirty="0" err="1">
                          <a:latin typeface="Oriflame Sans 2.0"/>
                          <a:cs typeface="Oriflame Sans 2.0"/>
                        </a:rPr>
                        <a:t>tada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D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45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D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43118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D5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Greater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EdT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for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her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D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D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46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D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47514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D55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Miss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Giordani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Floral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D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5899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Floral</a:t>
                      </a:r>
                      <a:r>
                        <a:rPr sz="1200" spc="2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Amadeirada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533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47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8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37772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88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Joyce</a:t>
                      </a:r>
                      <a:r>
                        <a:rPr sz="1200" spc="-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Jade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1E0D4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3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48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8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35653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88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Infinita</a:t>
                      </a:r>
                      <a:r>
                        <a:rPr sz="1200" spc="-5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1E0D4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3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49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46057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8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Scope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Earth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Wonder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1E0D4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535">
                <a:tc rowSpan="5">
                  <a:txBody>
                    <a:bodyPr/>
                    <a:lstStyle/>
                    <a:p>
                      <a:pPr marL="447675" indent="0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47675" indent="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61950" indent="0">
                        <a:lnSpc>
                          <a:spcPct val="100000"/>
                        </a:lnSpc>
                      </a:pPr>
                      <a:r>
                        <a:rPr lang="pt-PT" sz="1200" dirty="0">
                          <a:latin typeface="Oriflame Sans 2.0"/>
                          <a:cs typeface="Oriflame Sans 2.0"/>
                        </a:rPr>
                        <a:t>Calma</a:t>
                      </a:r>
                      <a:r>
                        <a:rPr sz="1200" spc="-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Revigorada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Amb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arina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7CC7C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50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7CC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46056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7CC7CD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Scope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Time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Loop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7CC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5913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Floral</a:t>
                      </a:r>
                      <a:r>
                        <a:rPr sz="1200" spc="2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Fru</a:t>
                      </a:r>
                      <a:r>
                        <a:rPr lang="pt-PT" sz="1200" spc="-10" dirty="0" err="1">
                          <a:latin typeface="Oriflame Sans 2.0"/>
                          <a:cs typeface="Oriflame Sans 2.0"/>
                        </a:rPr>
                        <a:t>tada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AFDAD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51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AFDA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43122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AFDADD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Nordic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Waters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for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her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CC7CD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A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AFDA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52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AFDA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42508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AFDADD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Joyce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Turquoise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7CC7CD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A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899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Floral</a:t>
                      </a:r>
                      <a:r>
                        <a:rPr sz="1200" spc="24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&amp;</a:t>
                      </a: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lang="pt-PT" sz="1200" spc="-10" dirty="0">
                          <a:latin typeface="Oriflame Sans 2.0"/>
                          <a:cs typeface="Oriflame Sans 2.0"/>
                        </a:rPr>
                        <a:t>Amadeirada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EB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53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EB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46648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EBEE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Nordic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0" dirty="0">
                          <a:latin typeface="Oriflame Sans 2.0"/>
                          <a:cs typeface="Oriflame Sans 2.0"/>
                        </a:rPr>
                        <a:t>Waters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Infinite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Blue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for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Her</a:t>
                      </a:r>
                      <a:r>
                        <a:rPr sz="1200" spc="-3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EdP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EB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54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EB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0" dirty="0">
                          <a:latin typeface="Oriflame Sans 2.0"/>
                          <a:cs typeface="Oriflame Sans 2.0"/>
                        </a:rPr>
                        <a:t>42520</a:t>
                      </a:r>
                      <a:endParaRPr sz="120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EBEE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Oriflame Sans 2.0"/>
                          <a:cs typeface="Oriflame Sans 2.0"/>
                        </a:rPr>
                        <a:t>Lucia</a:t>
                      </a:r>
                      <a:r>
                        <a:rPr sz="1200" spc="-40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Bright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dirty="0">
                          <a:latin typeface="Oriflame Sans 2.0"/>
                          <a:cs typeface="Oriflame Sans 2.0"/>
                        </a:rPr>
                        <a:t>Aura</a:t>
                      </a:r>
                      <a:r>
                        <a:rPr sz="1200" spc="-35" dirty="0">
                          <a:latin typeface="Oriflame Sans 2.0"/>
                          <a:cs typeface="Oriflame Sans 2.0"/>
                        </a:rPr>
                        <a:t> </a:t>
                      </a:r>
                      <a:r>
                        <a:rPr sz="1200" spc="-25" dirty="0">
                          <a:latin typeface="Oriflame Sans 2.0"/>
                          <a:cs typeface="Oriflame Sans 2.0"/>
                        </a:rPr>
                        <a:t>EdT</a:t>
                      </a:r>
                      <a:endParaRPr sz="1200" dirty="0">
                        <a:latin typeface="Oriflame Sans 2.0"/>
                        <a:cs typeface="Oriflame Sans 2.0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60c346-1e67-4508-8442-b6ccec2a4c8b">
      <Terms xmlns="http://schemas.microsoft.com/office/infopath/2007/PartnerControls"/>
    </lcf76f155ced4ddcb4097134ff3c332f>
    <TaxCatchAll xmlns="fae21da2-b481-41f4-b72c-d89924e189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10D3C2D829D40B7D60D27ACFDEF6D" ma:contentTypeVersion="19" ma:contentTypeDescription="Create a new document." ma:contentTypeScope="" ma:versionID="47443f6db9c386d6a1c6c31b8cec9548">
  <xsd:schema xmlns:xsd="http://www.w3.org/2001/XMLSchema" xmlns:xs="http://www.w3.org/2001/XMLSchema" xmlns:p="http://schemas.microsoft.com/office/2006/metadata/properties" xmlns:ns2="bf60c346-1e67-4508-8442-b6ccec2a4c8b" xmlns:ns3="fae21da2-b481-41f4-b72c-d89924e1895a" targetNamespace="http://schemas.microsoft.com/office/2006/metadata/properties" ma:root="true" ma:fieldsID="724301a833304773dc0c847e520962a6" ns2:_="" ns3:_="">
    <xsd:import namespace="bf60c346-1e67-4508-8442-b6ccec2a4c8b"/>
    <xsd:import namespace="fae21da2-b481-41f4-b72c-d89924e18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60c346-1e67-4508-8442-b6ccec2a4c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3ea1d95-7e64-4d37-8b19-3260a0a34b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21da2-b481-41f4-b72c-d89924e1895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ed875e9-0e1e-4dc3-be55-956cc428dddf}" ma:internalName="TaxCatchAll" ma:showField="CatchAllData" ma:web="fae21da2-b481-41f4-b72c-d89924e189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022DEA-806F-42D4-BDFD-823519E353B7}">
  <ds:schemaRefs>
    <ds:schemaRef ds:uri="http://schemas.microsoft.com/office/2006/metadata/properties"/>
    <ds:schemaRef ds:uri="http://schemas.microsoft.com/office/infopath/2007/PartnerControls"/>
    <ds:schemaRef ds:uri="bf60c346-1e67-4508-8442-b6ccec2a4c8b"/>
    <ds:schemaRef ds:uri="fae21da2-b481-41f4-b72c-d89924e1895a"/>
  </ds:schemaRefs>
</ds:datastoreItem>
</file>

<file path=customXml/itemProps2.xml><?xml version="1.0" encoding="utf-8"?>
<ds:datastoreItem xmlns:ds="http://schemas.openxmlformats.org/officeDocument/2006/customXml" ds:itemID="{F25EB007-CF97-4FA3-891E-1DFA158A71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3E9600-25B4-4BFA-BE62-9ABB44971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60c346-1e67-4508-8442-b6ccec2a4c8b"/>
    <ds:schemaRef ds:uri="fae21da2-b481-41f4-b72c-d89924e18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744</Words>
  <Application>Microsoft Office PowerPoint</Application>
  <PresentationFormat>Widescreen</PresentationFormat>
  <Paragraphs>377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Oriflame Sans 2.0</vt:lpstr>
      <vt:lpstr>Oriflame Sans Cond 2.0</vt:lpstr>
      <vt:lpstr>Times New Roman</vt:lpstr>
      <vt:lpstr>Office Theme</vt:lpstr>
      <vt:lpstr>DESCUBRA A SUA FRAGRÂNCIA PERFEITA</vt:lpstr>
      <vt:lpstr>PowerPoint Presentation</vt:lpstr>
      <vt:lpstr>DESCUBRA A SUA FRAGRÂNCIA PERFEITA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Jakobsson, Livia</dc:creator>
  <cp:lastModifiedBy>Figueira, Claudia</cp:lastModifiedBy>
  <cp:revision>9</cp:revision>
  <dcterms:created xsi:type="dcterms:W3CDTF">2025-12-04T09:05:48Z</dcterms:created>
  <dcterms:modified xsi:type="dcterms:W3CDTF">2026-04-15T09:43:25Z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2025-12-03T00:00:00Z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2025-12-04T00:00:00Z</vt:filetime>
  </property>
  <property fmtid="{D5CDD505-2E9C-101B-9397-08002B2CF9AE}" pid="5" name="Producer">
    <vt:lpwstr>Adobe PDF Library 15.0</vt:lpwstr>
  </property>
  <property fmtid="{D5CDD505-2E9C-101B-9397-08002B2CF9AE}" pid="6" name="MSIP_Label_b029aa55-c717-49c7-96ad-42e953bc7712_Enabled">
    <vt:lpwstr>true</vt:lpwstr>
  </property>
  <property fmtid="{D5CDD505-2E9C-101B-9397-08002B2CF9AE}" pid="7" name="MSIP_Label_b029aa55-c717-49c7-96ad-42e953bc7712_SetDate">
    <vt:lpwstr>2026-04-09T10:57:04Z</vt:lpwstr>
  </property>
  <property fmtid="{D5CDD505-2E9C-101B-9397-08002B2CF9AE}" pid="8" name="MSIP_Label_b029aa55-c717-49c7-96ad-42e953bc7712_Method">
    <vt:lpwstr>Standard</vt:lpwstr>
  </property>
  <property fmtid="{D5CDD505-2E9C-101B-9397-08002B2CF9AE}" pid="9" name="MSIP_Label_b029aa55-c717-49c7-96ad-42e953bc7712_Name">
    <vt:lpwstr>b029aa55-c717-49c7-96ad-42e953bc7712</vt:lpwstr>
  </property>
  <property fmtid="{D5CDD505-2E9C-101B-9397-08002B2CF9AE}" pid="10" name="MSIP_Label_b029aa55-c717-49c7-96ad-42e953bc7712_SiteId">
    <vt:lpwstr>e46bc88e-1a4b-44ff-a158-1b9f7eb4561e</vt:lpwstr>
  </property>
  <property fmtid="{D5CDD505-2E9C-101B-9397-08002B2CF9AE}" pid="11" name="MSIP_Label_b029aa55-c717-49c7-96ad-42e953bc7712_ActionId">
    <vt:lpwstr>c61b8705-bd6e-45cf-af83-51b049072827</vt:lpwstr>
  </property>
  <property fmtid="{D5CDD505-2E9C-101B-9397-08002B2CF9AE}" pid="12" name="MSIP_Label_b029aa55-c717-49c7-96ad-42e953bc7712_ContentBits">
    <vt:lpwstr>0</vt:lpwstr>
  </property>
  <property fmtid="{D5CDD505-2E9C-101B-9397-08002B2CF9AE}" pid="13" name="MSIP_Label_b029aa55-c717-49c7-96ad-42e953bc7712_Tag">
    <vt:lpwstr>10, 3, 0, 1</vt:lpwstr>
  </property>
  <property fmtid="{D5CDD505-2E9C-101B-9397-08002B2CF9AE}" pid="14" name="ContentTypeId">
    <vt:lpwstr>0x010100D8510D3C2D829D40B7D60D27ACFDEF6D</vt:lpwstr>
  </property>
</Properties>
</file>